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9" r:id="rId2"/>
    <p:sldId id="260" r:id="rId3"/>
    <p:sldId id="262" r:id="rId4"/>
    <p:sldId id="263" r:id="rId5"/>
    <p:sldId id="265" r:id="rId6"/>
    <p:sldId id="266" r:id="rId7"/>
    <p:sldId id="268" r:id="rId8"/>
    <p:sldId id="269" r:id="rId9"/>
    <p:sldId id="270" r:id="rId10"/>
    <p:sldId id="271" r:id="rId11"/>
    <p:sldId id="272" r:id="rId12"/>
    <p:sldId id="274" r:id="rId13"/>
    <p:sldId id="275" r:id="rId14"/>
    <p:sldId id="276" r:id="rId15"/>
    <p:sldId id="277" r:id="rId16"/>
    <p:sldId id="278" r:id="rId17"/>
    <p:sldId id="279" r:id="rId18"/>
    <p:sldId id="280" r:id="rId19"/>
    <p:sldId id="282" r:id="rId20"/>
    <p:sldId id="283" r:id="rId21"/>
    <p:sldId id="285" r:id="rId22"/>
    <p:sldId id="286" r:id="rId23"/>
    <p:sldId id="287" r:id="rId24"/>
    <p:sldId id="288" r:id="rId25"/>
    <p:sldId id="289" r:id="rId26"/>
    <p:sldId id="290"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CF4A8-2B27-4C0B-966E-B89D653E4860}" type="datetimeFigureOut">
              <a:rPr lang="en-US" smtClean="0"/>
              <a:t>11/15/2016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F9AD8-FC5B-4C13-972B-FF7A7050CF77}" type="slidenum">
              <a:rPr lang="en-US" smtClean="0"/>
              <a:t>‹#›</a:t>
            </a:fld>
            <a:endParaRPr lang="en-US"/>
          </a:p>
        </p:txBody>
      </p:sp>
    </p:spTree>
    <p:extLst>
      <p:ext uri="{BB962C8B-B14F-4D97-AF65-F5344CB8AC3E}">
        <p14:creationId xmlns:p14="http://schemas.microsoft.com/office/powerpoint/2010/main" val="28677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7132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7633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0236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smtClean="0"/>
              <a:t>“the most segregated city in America”</a:t>
            </a:r>
          </a:p>
          <a:p>
            <a:r>
              <a:rPr lang="en-US" altLang="en-US" smtClean="0"/>
              <a:t>Project C: The "C" in the project stood for confrontation, the strategy of nonviolent direct action designed to confront segregation through peaceful demonstrations, rallies, boycotts, and appeals to justice. This strategy actually hinged upon the anticipated reaction of Police Commissioner Bull Connor. Leaders reasoned that the response of Connor and the police would be to suppress the demonstrations, quite likely through violent means.  If so, this response to peaceful protest would attract national attention and create public sympathy for the cause of desegregation. </a:t>
            </a:r>
          </a:p>
        </p:txBody>
      </p:sp>
    </p:spTree>
    <p:extLst>
      <p:ext uri="{BB962C8B-B14F-4D97-AF65-F5344CB8AC3E}">
        <p14:creationId xmlns:p14="http://schemas.microsoft.com/office/powerpoint/2010/main" val="236275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MLK delivered his “I Have a Dream” speech about a future without prejudice or segregation</a:t>
            </a:r>
          </a:p>
        </p:txBody>
      </p:sp>
    </p:spTree>
    <p:extLst>
      <p:ext uri="{BB962C8B-B14F-4D97-AF65-F5344CB8AC3E}">
        <p14:creationId xmlns:p14="http://schemas.microsoft.com/office/powerpoint/2010/main" val="346793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segregated restaurants and hotels across the South opened their doors to black patrons. Over the next ten years, the Justice Department brought legal suits against more than 500 school districts and more than 400 suits against hotels, restaurants, taverns, gas stations, and truck stops charged with racial discrimination. </a:t>
            </a:r>
          </a:p>
        </p:txBody>
      </p:sp>
    </p:spTree>
    <p:extLst>
      <p:ext uri="{BB962C8B-B14F-4D97-AF65-F5344CB8AC3E}">
        <p14:creationId xmlns:p14="http://schemas.microsoft.com/office/powerpoint/2010/main" val="281563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0938" y="692150"/>
            <a:ext cx="4556125" cy="3416300"/>
          </a:xfrm>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900" smtClean="0"/>
          </a:p>
        </p:txBody>
      </p:sp>
    </p:spTree>
    <p:extLst>
      <p:ext uri="{BB962C8B-B14F-4D97-AF65-F5344CB8AC3E}">
        <p14:creationId xmlns:p14="http://schemas.microsoft.com/office/powerpoint/2010/main" val="85299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smtClean="0"/>
              <a:t>In an effort to bring the issue of voting rights to national attention, Martin Luther King, Jr. launched a voter registration drive in Selma, Alabama, in early 1965. Even though blacks slightly outnumbered whites in the city of 29,500 people, Selma's voting rolls were 99 percent white and 1 percent black. For seven weeks, King led hundreds of Selma's black residents to the county courthouse to register to vote. Nearly 2,000 black demonstrators, including King, were jailed by County Sheriff James Clark for contempt of court, juvenile delinquency, and parading without a permit. After a federal court ordered Clark not to interfere with orderly registration, the sheriff forced black applicants to stand in line for up to five hours before being permitted to take a "literacy" test. Not a single black voter was added to the registration rolls. </a:t>
            </a:r>
          </a:p>
          <a:p>
            <a:pPr>
              <a:lnSpc>
                <a:spcPct val="80000"/>
              </a:lnSpc>
            </a:pPr>
            <a:r>
              <a:rPr lang="en-US" altLang="en-US" sz="900" smtClean="0"/>
              <a:t>When a young black man was murdered in nearby Marion, King responded by calling for a march from Selma to the state capitol of Montgomery, 50 miles away. On March 7, 1965, black voting-rights demonstrators prepared to march. "I can't promise you that it won't get you beaten," King told them, "... but we must stand up for what is right!" As they crossed a bridge spanning the Alabama River, 200 state police with tear gas, night sticks, and whips attacked them. The march resumed on March 21 with federal protection. The marchers chanted: "Segregation's got to fall ... you never can jail us all." On March 25 a crowd of 25,000 gathered at the state capitol to celebrate the march's completion. Martin Luther King, Jr. addressed the crowd and called for an end to segregated schools, poverty, and voting discrimination. "I know you are asking today, 'How long will it take?' ... How long? Not long, because no lie can live forever." </a:t>
            </a:r>
          </a:p>
          <a:p>
            <a:pPr>
              <a:lnSpc>
                <a:spcPct val="80000"/>
              </a:lnSpc>
            </a:pPr>
            <a:r>
              <a:rPr lang="en-US" altLang="en-US" sz="900" smtClean="0"/>
              <a:t>Within hours of the march's end, four Ku Klux Klan members shot and killed a 39-year-old white civil rights volunteer from Detroit named Viola Liuzzo. President Johnson expressed the nation's shock and anger. "Mrs. Liuzzo went to Alabama to serve the struggle for justice," the President said. "She was murdered by the enemies of justice who for decades have used the rope and the gun and the tar and the feather to terrorize their neighbors." </a:t>
            </a:r>
          </a:p>
          <a:p>
            <a:pPr>
              <a:lnSpc>
                <a:spcPct val="80000"/>
              </a:lnSpc>
            </a:pPr>
            <a:r>
              <a:rPr lang="en-US" altLang="en-US" sz="900" smtClean="0"/>
              <a:t>Two measures adopted in 1965 helped safeguard the voting rights of black Americans. On January 23, the states completed ratification of the 24th Amendment to the Constitution barring a poll tax in federal elections. At the time, five Southern states still had a poll tax. On August 6, President Johnson signed the Voting Rights Act, which prohibited literacy tests and sent federal examiners to seven Southern states to register black voters. Within a year, 450,000 Southern blacks registered to vote.</a:t>
            </a:r>
          </a:p>
        </p:txBody>
      </p:sp>
    </p:spTree>
    <p:extLst>
      <p:ext uri="{BB962C8B-B14F-4D97-AF65-F5344CB8AC3E}">
        <p14:creationId xmlns:p14="http://schemas.microsoft.com/office/powerpoint/2010/main" val="2237793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50938" y="692150"/>
            <a:ext cx="4556125" cy="3416300"/>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smtClean="0"/>
              <a:t>In an effort to bring the issue of voting rights to national attention, Martin Luther King, Jr. launched a voter registration drive in Selma, Alabama, in early 1965. Even though blacks slightly outnumbered whites in the city of 29,500 people, Selma's voting rolls were 99 percent white and 1 percent black. For seven weeks, King led hundreds of Selma's black residents to the county courthouse to register to vote. Nearly 2,000 black demonstrators, including King, were jailed by County Sheriff James Clark for contempt of court, juvenile delinquency, and parading without a permit. After a federal court ordered Clark not to interfere with orderly registration, the sheriff forced black applicants to stand in line for up to five hours before being permitted to take a "literacy" test. Not a single black voter was added to the registration rolls. </a:t>
            </a:r>
          </a:p>
          <a:p>
            <a:pPr>
              <a:lnSpc>
                <a:spcPct val="80000"/>
              </a:lnSpc>
            </a:pPr>
            <a:r>
              <a:rPr lang="en-US" altLang="en-US" sz="900" smtClean="0"/>
              <a:t>When a young black man was murdered in nearby Marion, King responded by calling for a march from Selma to the state capitol of Montgomery, 50 miles away. On March 7, 1965, black voting-rights demonstrators prepared to march. "I can't promise you that it won't get you beaten," King told them, "... but we must stand up for what is right!" As they crossed a bridge spanning the Alabama River, 200 state police with tear gas, night sticks, and whips attacked them. The march resumed on March 21 with federal protection. The marchers chanted: "Segregation's got to fall ... you never can jail us all." On March 25 a crowd of 25,000 gathered at the state capitol to celebrate the march's completion. Martin Luther King, Jr. addressed the crowd and called for an end to segregated schools, poverty, and voting discrimination. "I know you are asking today, 'How long will it take?' ... How long? Not long, because no lie can live forever." </a:t>
            </a:r>
          </a:p>
          <a:p>
            <a:pPr>
              <a:lnSpc>
                <a:spcPct val="80000"/>
              </a:lnSpc>
            </a:pPr>
            <a:r>
              <a:rPr lang="en-US" altLang="en-US" sz="900" smtClean="0"/>
              <a:t>Within hours of the march's end, four Ku Klux Klan members shot and killed a 39-year-old white civil rights volunteer from Detroit named Viola Liuzzo. President Johnson expressed the nation's shock and anger. "Mrs. Liuzzo went to Alabama to serve the struggle for justice," the President said. "She was murdered by the enemies of justice who for decades have used the rope and the gun and the tar and the feather to terrorize their neighbors." </a:t>
            </a:r>
          </a:p>
          <a:p>
            <a:pPr>
              <a:lnSpc>
                <a:spcPct val="80000"/>
              </a:lnSpc>
            </a:pPr>
            <a:r>
              <a:rPr lang="en-US" altLang="en-US" sz="900" smtClean="0"/>
              <a:t>Two measures adopted in 1965 helped safeguard the voting rights of black Americans. On January 23, the states completed ratification of the 24th Amendment to the Constitution barring a poll tax in federal elections. At the time, five Southern states still had a poll tax. On August 6, President Johnson signed the Voting Rights Act, which prohibited literacy tests and sent federal examiners to seven Southern states to register black voters. Within a year, 450,000 Southern blacks registered to vote.</a:t>
            </a:r>
          </a:p>
        </p:txBody>
      </p:sp>
    </p:spTree>
    <p:extLst>
      <p:ext uri="{BB962C8B-B14F-4D97-AF65-F5344CB8AC3E}">
        <p14:creationId xmlns:p14="http://schemas.microsoft.com/office/powerpoint/2010/main" val="340626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0938" y="692150"/>
            <a:ext cx="4556125" cy="3416300"/>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pPr>
            <a:r>
              <a:rPr lang="en-US" altLang="en-US" sz="1100" smtClean="0"/>
              <a:t>The act finally accomplished what</a:t>
            </a:r>
            <a:r>
              <a:rPr lang="en-US" altLang="en-US" sz="900" smtClean="0"/>
              <a:t> </a:t>
            </a:r>
            <a:r>
              <a:rPr lang="en-US" altLang="en-US" sz="1100" smtClean="0"/>
              <a:t>Republicans</a:t>
            </a:r>
            <a:r>
              <a:rPr lang="en-US" altLang="en-US" sz="900" smtClean="0"/>
              <a:t> </a:t>
            </a:r>
            <a:r>
              <a:rPr lang="en-US" altLang="en-US" sz="1100" smtClean="0"/>
              <a:t>had</a:t>
            </a:r>
            <a:r>
              <a:rPr lang="en-US" altLang="en-US" sz="900" smtClean="0"/>
              <a:t> </a:t>
            </a:r>
            <a:r>
              <a:rPr lang="en-US" altLang="en-US" sz="1100" smtClean="0"/>
              <a:t>envisioned with the 15</a:t>
            </a:r>
            <a:r>
              <a:rPr lang="en-US" altLang="en-US" sz="1100" baseline="30000" smtClean="0"/>
              <a:t>th</a:t>
            </a:r>
            <a:r>
              <a:rPr lang="en-US" altLang="en-US" sz="1100" smtClean="0"/>
              <a:t> Amendment in 1870</a:t>
            </a:r>
          </a:p>
          <a:p>
            <a:endParaRPr lang="en-US" altLang="en-US" smtClean="0"/>
          </a:p>
        </p:txBody>
      </p:sp>
    </p:spTree>
    <p:extLst>
      <p:ext uri="{BB962C8B-B14F-4D97-AF65-F5344CB8AC3E}">
        <p14:creationId xmlns:p14="http://schemas.microsoft.com/office/powerpoint/2010/main" val="425849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6"/>
              <a:chOff x="-3" y="1562"/>
              <a:chExt cx="5763" cy="646"/>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1" name="Freeform 7"/>
              <p:cNvSpPr>
                <a:spLocks/>
              </p:cNvSpPr>
              <p:nvPr/>
            </p:nvSpPr>
            <p:spPr bwMode="ltGray">
              <a:xfrm rot="-5400000">
                <a:off x="-58" y="1761"/>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4" name="Freeform 10"/>
              <p:cNvSpPr>
                <a:spLocks/>
              </p:cNvSpPr>
              <p:nvPr/>
            </p:nvSpPr>
            <p:spPr bwMode="ltGray">
              <a:xfrm rot="-5400000">
                <a:off x="154" y="1735"/>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5" name="Freeform 11"/>
              <p:cNvSpPr>
                <a:spLocks/>
              </p:cNvSpPr>
              <p:nvPr/>
            </p:nvSpPr>
            <p:spPr bwMode="ltGray">
              <a:xfrm rot="-5400000">
                <a:off x="3203" y="1665"/>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7" name="Freeform 13"/>
              <p:cNvSpPr>
                <a:spLocks/>
              </p:cNvSpPr>
              <p:nvPr/>
            </p:nvSpPr>
            <p:spPr bwMode="ltGray">
              <a:xfrm rot="-5400000">
                <a:off x="1828" y="1756"/>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20"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21" name="Freeform 17"/>
              <p:cNvSpPr>
                <a:spLocks/>
              </p:cNvSpPr>
              <p:nvPr/>
            </p:nvSpPr>
            <p:spPr bwMode="ltGray">
              <a:xfrm rot="-5400000">
                <a:off x="4069"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23" name="Freeform 19"/>
              <p:cNvSpPr>
                <a:spLocks/>
              </p:cNvSpPr>
              <p:nvPr/>
            </p:nvSpPr>
            <p:spPr bwMode="ltGray">
              <a:xfrm rot="-5400000">
                <a:off x="4575" y="1753"/>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25" name="Freeform 21"/>
              <p:cNvSpPr>
                <a:spLocks/>
              </p:cNvSpPr>
              <p:nvPr/>
            </p:nvSpPr>
            <p:spPr bwMode="ltGray">
              <a:xfrm rot="-5400000">
                <a:off x="5075"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26"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grpSp>
      <p:sp>
        <p:nvSpPr>
          <p:cNvPr id="113689"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113690"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294559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162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34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19200"/>
            <a:ext cx="4038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05400" y="1219200"/>
            <a:ext cx="4038600" cy="5638800"/>
          </a:xfrm>
        </p:spPr>
        <p:txBody>
          <a:bodyPr/>
          <a:lstStyle/>
          <a:p>
            <a:pPr lvl="0"/>
            <a:endParaRPr lang="en-US" noProof="0" smtClean="0"/>
          </a:p>
        </p:txBody>
      </p:sp>
    </p:spTree>
    <p:extLst>
      <p:ext uri="{BB962C8B-B14F-4D97-AF65-F5344CB8AC3E}">
        <p14:creationId xmlns:p14="http://schemas.microsoft.com/office/powerpoint/2010/main" val="332963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562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8358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730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447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241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37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113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718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0"/>
                <a:ext cx="624" cy="5746"/>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34" name="Freeform 6"/>
              <p:cNvSpPr>
                <a:spLocks/>
              </p:cNvSpPr>
              <p:nvPr/>
            </p:nvSpPr>
            <p:spPr bwMode="ltGray">
              <a:xfrm rot="-5400000">
                <a:off x="962" y="1678"/>
                <a:ext cx="624" cy="42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35" name="Freeform 7"/>
              <p:cNvSpPr>
                <a:spLocks/>
              </p:cNvSpPr>
              <p:nvPr/>
            </p:nvSpPr>
            <p:spPr bwMode="ltGray">
              <a:xfrm rot="-5400000">
                <a:off x="-77" y="176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37" name="Freeform 9"/>
              <p:cNvSpPr>
                <a:spLocks/>
              </p:cNvSpPr>
              <p:nvPr/>
            </p:nvSpPr>
            <p:spPr bwMode="ltGray">
              <a:xfrm rot="-5400000">
                <a:off x="430" y="1699"/>
                <a:ext cx="624" cy="364"/>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38" name="Freeform 10"/>
              <p:cNvSpPr>
                <a:spLocks/>
              </p:cNvSpPr>
              <p:nvPr/>
            </p:nvSpPr>
            <p:spPr bwMode="ltGray">
              <a:xfrm rot="-5400000">
                <a:off x="143" y="1728"/>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39" name="Freeform 11"/>
              <p:cNvSpPr>
                <a:spLocks/>
              </p:cNvSpPr>
              <p:nvPr/>
            </p:nvSpPr>
            <p:spPr bwMode="ltGray">
              <a:xfrm rot="-5400000">
                <a:off x="3184" y="1655"/>
                <a:ext cx="624" cy="420"/>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41" name="Freeform 13"/>
              <p:cNvSpPr>
                <a:spLocks/>
              </p:cNvSpPr>
              <p:nvPr/>
            </p:nvSpPr>
            <p:spPr bwMode="ltGray">
              <a:xfrm rot="-5400000">
                <a:off x="1829" y="1747"/>
                <a:ext cx="624" cy="256"/>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42" name="Freeform 14"/>
              <p:cNvSpPr>
                <a:spLocks/>
              </p:cNvSpPr>
              <p:nvPr/>
            </p:nvSpPr>
            <p:spPr bwMode="ltGray">
              <a:xfrm rot="-5400000">
                <a:off x="2538" y="1729"/>
                <a:ext cx="624" cy="29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44" name="Freeform 16"/>
              <p:cNvSpPr>
                <a:spLocks/>
              </p:cNvSpPr>
              <p:nvPr/>
            </p:nvSpPr>
            <p:spPr bwMode="ltGray">
              <a:xfrm rot="-5400000">
                <a:off x="2030"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45" name="Freeform 17"/>
              <p:cNvSpPr>
                <a:spLocks/>
              </p:cNvSpPr>
              <p:nvPr/>
            </p:nvSpPr>
            <p:spPr bwMode="ltGray">
              <a:xfrm rot="-5400000">
                <a:off x="4052" y="1650"/>
                <a:ext cx="624" cy="420"/>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46" name="Freeform 18"/>
              <p:cNvSpPr>
                <a:spLocks/>
              </p:cNvSpPr>
              <p:nvPr/>
            </p:nvSpPr>
            <p:spPr bwMode="ltGray">
              <a:xfrm rot="-5400000">
                <a:off x="3697" y="1658"/>
                <a:ext cx="624" cy="42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47" name="Freeform 19"/>
              <p:cNvSpPr>
                <a:spLocks/>
              </p:cNvSpPr>
              <p:nvPr/>
            </p:nvSpPr>
            <p:spPr bwMode="ltGray">
              <a:xfrm rot="-5400000">
                <a:off x="4544" y="173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48" name="Freeform 20"/>
              <p:cNvSpPr>
                <a:spLocks/>
              </p:cNvSpPr>
              <p:nvPr/>
            </p:nvSpPr>
            <p:spPr bwMode="ltGray">
              <a:xfrm>
                <a:off x="5469" y="155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49" name="Freeform 21"/>
              <p:cNvSpPr>
                <a:spLocks/>
              </p:cNvSpPr>
              <p:nvPr/>
            </p:nvSpPr>
            <p:spPr bwMode="ltGray">
              <a:xfrm rot="-5400000">
                <a:off x="5065" y="1675"/>
                <a:ext cx="624" cy="360"/>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50" name="Freeform 22"/>
              <p:cNvSpPr>
                <a:spLocks/>
              </p:cNvSpPr>
              <p:nvPr/>
            </p:nvSpPr>
            <p:spPr bwMode="ltGray">
              <a:xfrm rot="-5400000">
                <a:off x="4770" y="170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grpSp>
        <p:sp>
          <p:nvSpPr>
            <p:cNvPr id="1030"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sp>
          <p:nvSpPr>
            <p:cNvPr id="1031"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eaLnBrk="0" fontAlgn="base" hangingPunct="0">
                <a:spcBef>
                  <a:spcPct val="0"/>
                </a:spcBef>
                <a:spcAft>
                  <a:spcPct val="0"/>
                </a:spcAft>
              </a:pPr>
              <a:endParaRPr lang="en-US" b="1">
                <a:solidFill>
                  <a:srgbClr val="000000"/>
                </a:solidFill>
                <a:latin typeface="Times New Roman" pitchFamily="18"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797612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audio" Target="file:///\\MS528FS01\Groups$\Staff\Videos\CPUSH%20Civil%20Rigthts%20&amp;%201960s\MLK%20I%20Have%20a%20Dream%20Speech%20(entire%20speech).mp3" TargetMode="Externa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0"/>
            <a:ext cx="8229600" cy="838200"/>
          </a:xfrm>
        </p:spPr>
        <p:txBody>
          <a:bodyPr/>
          <a:lstStyle/>
          <a:p>
            <a:r>
              <a:rPr lang="en-US" altLang="en-US" smtClean="0"/>
              <a:t>Civil Rights Movement, 1954-1965</a:t>
            </a:r>
          </a:p>
        </p:txBody>
      </p:sp>
      <p:sp>
        <p:nvSpPr>
          <p:cNvPr id="5123" name="Rectangle 3"/>
          <p:cNvSpPr>
            <a:spLocks noGrp="1" noChangeArrowheads="1"/>
          </p:cNvSpPr>
          <p:nvPr>
            <p:ph type="body" idx="1"/>
          </p:nvPr>
        </p:nvSpPr>
        <p:spPr>
          <a:xfrm>
            <a:off x="838200" y="838200"/>
            <a:ext cx="8305800" cy="5943600"/>
          </a:xfrm>
        </p:spPr>
        <p:txBody>
          <a:bodyPr/>
          <a:lstStyle/>
          <a:p>
            <a:pPr>
              <a:lnSpc>
                <a:spcPct val="95000"/>
              </a:lnSpc>
            </a:pPr>
            <a:r>
              <a:rPr lang="en-US" altLang="en-US" sz="3900" smtClean="0"/>
              <a:t>In 1954, the Civil Rights movement began with the Brown v BOE decision, but the rest of American society remained segregated:</a:t>
            </a:r>
          </a:p>
          <a:p>
            <a:pPr lvl="1">
              <a:lnSpc>
                <a:spcPct val="95000"/>
              </a:lnSpc>
            </a:pPr>
            <a:r>
              <a:rPr lang="en-US" altLang="en-US" sz="3900" smtClean="0"/>
              <a:t>The NAACP showed that the </a:t>
            </a:r>
            <a:br>
              <a:rPr lang="en-US" altLang="en-US" sz="3900" smtClean="0"/>
            </a:br>
            <a:r>
              <a:rPr lang="en-US" altLang="en-US" sz="3900" smtClean="0"/>
              <a:t>14</a:t>
            </a:r>
            <a:r>
              <a:rPr lang="en-US" altLang="en-US" sz="3900" baseline="30000" smtClean="0"/>
              <a:t>th</a:t>
            </a:r>
            <a:r>
              <a:rPr lang="en-US" altLang="en-US" sz="3900" smtClean="0"/>
              <a:t> Amendment could be used to challenge segregation</a:t>
            </a:r>
          </a:p>
          <a:p>
            <a:pPr lvl="1">
              <a:lnSpc>
                <a:spcPct val="95000"/>
              </a:lnSpc>
            </a:pPr>
            <a:r>
              <a:rPr lang="en-US" altLang="en-US" sz="3900" smtClean="0"/>
              <a:t>Civil rights leaders continued the fight for equality until segregation came to an end in 1965 </a:t>
            </a:r>
          </a:p>
        </p:txBody>
      </p:sp>
    </p:spTree>
    <p:extLst>
      <p:ext uri="{BB962C8B-B14F-4D97-AF65-F5344CB8AC3E}">
        <p14:creationId xmlns:p14="http://schemas.microsoft.com/office/powerpoint/2010/main" val="4175594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AutoShape 15"/>
          <p:cNvSpPr>
            <a:spLocks noChangeArrowheads="1"/>
          </p:cNvSpPr>
          <p:nvPr/>
        </p:nvSpPr>
        <p:spPr bwMode="auto">
          <a:xfrm>
            <a:off x="0" y="457200"/>
            <a:ext cx="4648200" cy="1447800"/>
          </a:xfrm>
          <a:prstGeom prst="wedgeRectCallout">
            <a:avLst>
              <a:gd name="adj1" fmla="val -9630"/>
              <a:gd name="adj2" fmla="val 2138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90000"/>
              </a:lnSpc>
              <a:spcBef>
                <a:spcPct val="0"/>
              </a:spcBef>
              <a:spcAft>
                <a:spcPct val="0"/>
              </a:spcAft>
            </a:pPr>
            <a:r>
              <a:rPr lang="en-US" altLang="en-US" sz="3600" b="0">
                <a:solidFill>
                  <a:srgbClr val="000000"/>
                </a:solidFill>
                <a:latin typeface="Calibri" pitchFamily="34" charset="0"/>
              </a:rPr>
              <a:t>During the march </a:t>
            </a:r>
            <a:br>
              <a:rPr lang="en-US" altLang="en-US" sz="3600" b="0">
                <a:solidFill>
                  <a:srgbClr val="000000"/>
                </a:solidFill>
                <a:latin typeface="Calibri" pitchFamily="34" charset="0"/>
              </a:rPr>
            </a:br>
            <a:r>
              <a:rPr lang="en-US" altLang="en-US" sz="3600" b="0">
                <a:solidFill>
                  <a:srgbClr val="000000"/>
                </a:solidFill>
                <a:latin typeface="Calibri" pitchFamily="34" charset="0"/>
              </a:rPr>
              <a:t>in Birmingham, </a:t>
            </a:r>
            <a:br>
              <a:rPr lang="en-US" altLang="en-US" sz="3600" b="0">
                <a:solidFill>
                  <a:srgbClr val="000000"/>
                </a:solidFill>
                <a:latin typeface="Calibri" pitchFamily="34" charset="0"/>
              </a:rPr>
            </a:br>
            <a:r>
              <a:rPr lang="en-US" altLang="en-US" sz="3600" b="0">
                <a:solidFill>
                  <a:srgbClr val="000000"/>
                </a:solidFill>
                <a:latin typeface="Calibri" pitchFamily="34" charset="0"/>
              </a:rPr>
              <a:t>MLK was arrested</a:t>
            </a:r>
          </a:p>
        </p:txBody>
      </p:sp>
      <p:pic>
        <p:nvPicPr>
          <p:cNvPr id="17411" name="Picture 17" descr="briminghamjail016"/>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4686300" y="0"/>
            <a:ext cx="445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18"/>
          <p:cNvSpPr>
            <a:spLocks noChangeArrowheads="1"/>
          </p:cNvSpPr>
          <p:nvPr/>
        </p:nvSpPr>
        <p:spPr bwMode="auto">
          <a:xfrm>
            <a:off x="0" y="2286000"/>
            <a:ext cx="4648200" cy="4191000"/>
          </a:xfrm>
          <a:prstGeom prst="wedgeRectCallout">
            <a:avLst>
              <a:gd name="adj1" fmla="val -9630"/>
              <a:gd name="adj2" fmla="val -2534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90000"/>
              </a:lnSpc>
              <a:spcBef>
                <a:spcPct val="0"/>
              </a:spcBef>
              <a:spcAft>
                <a:spcPct val="0"/>
              </a:spcAft>
            </a:pPr>
            <a:r>
              <a:rPr lang="en-US" altLang="en-US" sz="3600" b="0">
                <a:solidFill>
                  <a:srgbClr val="000000"/>
                </a:solidFill>
                <a:latin typeface="Calibri" pitchFamily="34" charset="0"/>
              </a:rPr>
              <a:t>While in jail, MLK  wrote an open letter called “</a:t>
            </a:r>
            <a:r>
              <a:rPr lang="en-US" altLang="en-US" sz="3600" b="0" u="sng">
                <a:solidFill>
                  <a:srgbClr val="000000"/>
                </a:solidFill>
                <a:latin typeface="Calibri" pitchFamily="34" charset="0"/>
              </a:rPr>
              <a:t>Letter from a Birmingham Jail</a:t>
            </a:r>
            <a:r>
              <a:rPr lang="en-US" altLang="en-US" sz="3600" b="0">
                <a:solidFill>
                  <a:srgbClr val="000000"/>
                </a:solidFill>
                <a:latin typeface="Calibri" pitchFamily="34" charset="0"/>
              </a:rPr>
              <a:t>” in response to white leaders who believed King was pushing too fast towards civil rights</a:t>
            </a:r>
          </a:p>
        </p:txBody>
      </p:sp>
      <p:sp>
        <p:nvSpPr>
          <p:cNvPr id="292886" name="AutoShape 22"/>
          <p:cNvSpPr>
            <a:spLocks noChangeArrowheads="1"/>
          </p:cNvSpPr>
          <p:nvPr/>
        </p:nvSpPr>
        <p:spPr bwMode="auto">
          <a:xfrm>
            <a:off x="381000" y="4724400"/>
            <a:ext cx="8534400" cy="2057400"/>
          </a:xfrm>
          <a:prstGeom prst="wedgeRectCallout">
            <a:avLst>
              <a:gd name="adj1" fmla="val -9097"/>
              <a:gd name="adj2" fmla="val -1542"/>
            </a:avLst>
          </a:prstGeom>
          <a:solidFill>
            <a:srgbClr val="CCFFCC"/>
          </a:solidFill>
          <a:ln w="38100">
            <a:solidFill>
              <a:schemeClr val="tx1"/>
            </a:solidFill>
            <a:miter lim="800000"/>
            <a:headEnd/>
            <a:tailEnd/>
          </a:ln>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90000"/>
              </a:lnSpc>
              <a:spcBef>
                <a:spcPct val="0"/>
              </a:spcBef>
              <a:spcAft>
                <a:spcPct val="0"/>
              </a:spcAft>
            </a:pPr>
            <a:r>
              <a:rPr lang="en-US" altLang="en-US" sz="3600" b="0">
                <a:solidFill>
                  <a:srgbClr val="000000"/>
                </a:solidFill>
                <a:latin typeface="Calibri" pitchFamily="34" charset="0"/>
              </a:rPr>
              <a:t>Read excerpts from Martin Luther King’s “</a:t>
            </a:r>
            <a:r>
              <a:rPr lang="en-US" altLang="en-US" sz="3600" b="0" u="sng">
                <a:solidFill>
                  <a:srgbClr val="000000"/>
                </a:solidFill>
                <a:latin typeface="Calibri" pitchFamily="34" charset="0"/>
              </a:rPr>
              <a:t>Letter from a Birmingham Jail</a:t>
            </a:r>
            <a:r>
              <a:rPr lang="en-US" altLang="en-US" sz="3600" b="0">
                <a:solidFill>
                  <a:srgbClr val="000000"/>
                </a:solidFill>
                <a:latin typeface="Calibri" pitchFamily="34" charset="0"/>
              </a:rPr>
              <a:t>” &amp; answer the discussion questions provided on the chart on the back of your notes </a:t>
            </a:r>
          </a:p>
        </p:txBody>
      </p:sp>
    </p:spTree>
    <p:extLst>
      <p:ext uri="{BB962C8B-B14F-4D97-AF65-F5344CB8AC3E}">
        <p14:creationId xmlns:p14="http://schemas.microsoft.com/office/powerpoint/2010/main" val="3645886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2886"/>
                                        </p:tgtEl>
                                        <p:attrNameLst>
                                          <p:attrName>style.visibility</p:attrName>
                                        </p:attrNameLst>
                                      </p:cBhvr>
                                      <p:to>
                                        <p:strVal val="visible"/>
                                      </p:to>
                                    </p:set>
                                    <p:anim calcmode="lin" valueType="num">
                                      <p:cBhvr>
                                        <p:cTn id="7" dur="500" fill="hold"/>
                                        <p:tgtEl>
                                          <p:spTgt spid="292886"/>
                                        </p:tgtEl>
                                        <p:attrNameLst>
                                          <p:attrName>ppt_w</p:attrName>
                                        </p:attrNameLst>
                                      </p:cBhvr>
                                      <p:tavLst>
                                        <p:tav tm="0">
                                          <p:val>
                                            <p:fltVal val="0"/>
                                          </p:val>
                                        </p:tav>
                                        <p:tav tm="100000">
                                          <p:val>
                                            <p:strVal val="#ppt_w"/>
                                          </p:val>
                                        </p:tav>
                                      </p:tavLst>
                                    </p:anim>
                                    <p:anim calcmode="lin" valueType="num">
                                      <p:cBhvr>
                                        <p:cTn id="8" dur="500" fill="hold"/>
                                        <p:tgtEl>
                                          <p:spTgt spid="292886"/>
                                        </p:tgtEl>
                                        <p:attrNameLst>
                                          <p:attrName>ppt_h</p:attrName>
                                        </p:attrNameLst>
                                      </p:cBhvr>
                                      <p:tavLst>
                                        <p:tav tm="0">
                                          <p:val>
                                            <p:fltVal val="0"/>
                                          </p:val>
                                        </p:tav>
                                        <p:tav tm="100000">
                                          <p:val>
                                            <p:strVal val="#ppt_h"/>
                                          </p:val>
                                        </p:tav>
                                      </p:tavLst>
                                    </p:anim>
                                    <p:animEffect transition="in" filter="fade">
                                      <p:cBhvr>
                                        <p:cTn id="9" dur="500"/>
                                        <p:tgtEl>
                                          <p:spTgt spid="29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8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AutoShape 4"/>
          <p:cNvSpPr>
            <a:spLocks noChangeArrowheads="1"/>
          </p:cNvSpPr>
          <p:nvPr/>
        </p:nvSpPr>
        <p:spPr bwMode="auto">
          <a:xfrm>
            <a:off x="1600200" y="152400"/>
            <a:ext cx="6096000" cy="1143000"/>
          </a:xfrm>
          <a:prstGeom prst="wedgeRectCallout">
            <a:avLst>
              <a:gd name="adj1" fmla="val -12736"/>
              <a:gd name="adj2" fmla="val 3889"/>
            </a:avLst>
          </a:prstGeom>
          <a:solidFill>
            <a:srgbClr val="CCFFCC"/>
          </a:solidFill>
          <a:ln w="38100">
            <a:solidFill>
              <a:schemeClr val="tx1"/>
            </a:solidFill>
            <a:miter lim="800000"/>
            <a:headEnd/>
            <a:tailEnd/>
          </a:ln>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90000"/>
              </a:lnSpc>
              <a:spcBef>
                <a:spcPct val="0"/>
              </a:spcBef>
              <a:spcAft>
                <a:spcPct val="0"/>
              </a:spcAft>
            </a:pPr>
            <a:r>
              <a:rPr lang="en-US" altLang="en-US" sz="3600" b="0">
                <a:solidFill>
                  <a:srgbClr val="000000"/>
                </a:solidFill>
                <a:latin typeface="Calibri" pitchFamily="34" charset="0"/>
              </a:rPr>
              <a:t>Read excerpts from King’s </a:t>
            </a:r>
            <a:br>
              <a:rPr lang="en-US" altLang="en-US" sz="3600" b="0">
                <a:solidFill>
                  <a:srgbClr val="000000"/>
                </a:solidFill>
                <a:latin typeface="Calibri" pitchFamily="34" charset="0"/>
              </a:rPr>
            </a:br>
            <a:r>
              <a:rPr lang="en-US" altLang="en-US" sz="3600" b="0">
                <a:solidFill>
                  <a:srgbClr val="000000"/>
                </a:solidFill>
                <a:latin typeface="Calibri" pitchFamily="34" charset="0"/>
              </a:rPr>
              <a:t>“Letter from a Birmingham Jail”</a:t>
            </a:r>
          </a:p>
        </p:txBody>
      </p:sp>
      <p:pic>
        <p:nvPicPr>
          <p:cNvPr id="18435" name="Picture 5"/>
          <p:cNvPicPr>
            <a:picLocks noChangeAspect="1" noChangeArrowheads="1"/>
          </p:cNvPicPr>
          <p:nvPr/>
        </p:nvPicPr>
        <p:blipFill>
          <a:blip r:embed="rId2">
            <a:extLst>
              <a:ext uri="{28A0092B-C50C-407E-A947-70E740481C1C}">
                <a14:useLocalDpi xmlns:a14="http://schemas.microsoft.com/office/drawing/2010/main" val="0"/>
              </a:ext>
            </a:extLst>
          </a:blip>
          <a:srcRect l="10156" t="31250" r="3125" b="23958"/>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904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0"/>
            <a:ext cx="7772400" cy="838200"/>
          </a:xfrm>
        </p:spPr>
        <p:txBody>
          <a:bodyPr/>
          <a:lstStyle/>
          <a:p>
            <a:r>
              <a:rPr lang="en-US" altLang="en-US" smtClean="0"/>
              <a:t>The Impact of Birmingham</a:t>
            </a:r>
          </a:p>
        </p:txBody>
      </p:sp>
      <p:sp>
        <p:nvSpPr>
          <p:cNvPr id="20483" name="Rectangle 3"/>
          <p:cNvSpPr>
            <a:spLocks noGrp="1" noChangeArrowheads="1"/>
          </p:cNvSpPr>
          <p:nvPr>
            <p:ph type="body" idx="1"/>
          </p:nvPr>
        </p:nvSpPr>
        <p:spPr>
          <a:xfrm>
            <a:off x="838200" y="838200"/>
            <a:ext cx="8305800" cy="6019800"/>
          </a:xfrm>
        </p:spPr>
        <p:txBody>
          <a:bodyPr/>
          <a:lstStyle/>
          <a:p>
            <a:pPr>
              <a:lnSpc>
                <a:spcPct val="95000"/>
              </a:lnSpc>
              <a:spcBef>
                <a:spcPct val="25000"/>
              </a:spcBef>
            </a:pPr>
            <a:r>
              <a:rPr lang="en-US" altLang="en-US" sz="3900" smtClean="0"/>
              <a:t>The Birmingham march was a turning point in the Civil Rights movement:</a:t>
            </a:r>
          </a:p>
          <a:p>
            <a:pPr lvl="1">
              <a:lnSpc>
                <a:spcPct val="95000"/>
              </a:lnSpc>
              <a:spcBef>
                <a:spcPct val="25000"/>
              </a:spcBef>
            </a:pPr>
            <a:r>
              <a:rPr lang="en-US" altLang="en-US" sz="3900" smtClean="0"/>
              <a:t>The violence </a:t>
            </a:r>
            <a:br>
              <a:rPr lang="en-US" altLang="en-US" sz="3900" smtClean="0"/>
            </a:br>
            <a:r>
              <a:rPr lang="en-US" altLang="en-US" sz="3900" smtClean="0"/>
              <a:t>used by police </a:t>
            </a:r>
            <a:br>
              <a:rPr lang="en-US" altLang="en-US" sz="3900" smtClean="0"/>
            </a:br>
            <a:r>
              <a:rPr lang="en-US" altLang="en-US" sz="3900" smtClean="0"/>
              <a:t>revealed </a:t>
            </a:r>
            <a:br>
              <a:rPr lang="en-US" altLang="en-US" sz="3900" smtClean="0"/>
            </a:br>
            <a:r>
              <a:rPr lang="en-US" altLang="en-US" sz="3900" smtClean="0"/>
              <a:t>the need for </a:t>
            </a:r>
            <a:br>
              <a:rPr lang="en-US" altLang="en-US" sz="3900" smtClean="0"/>
            </a:br>
            <a:r>
              <a:rPr lang="en-US" altLang="en-US" sz="3900" smtClean="0"/>
              <a:t>gov’t action</a:t>
            </a:r>
          </a:p>
          <a:p>
            <a:pPr lvl="1">
              <a:lnSpc>
                <a:spcPct val="95000"/>
              </a:lnSpc>
              <a:spcBef>
                <a:spcPct val="25000"/>
              </a:spcBef>
            </a:pPr>
            <a:r>
              <a:rPr lang="en-US" altLang="en-US" sz="3900" smtClean="0"/>
              <a:t>TV broadcasted the </a:t>
            </a:r>
            <a:br>
              <a:rPr lang="en-US" altLang="en-US" sz="3900" smtClean="0"/>
            </a:br>
            <a:r>
              <a:rPr lang="en-US" altLang="en-US" sz="3900" smtClean="0"/>
              <a:t>events to a national audience</a:t>
            </a:r>
          </a:p>
        </p:txBody>
      </p:sp>
      <p:pic>
        <p:nvPicPr>
          <p:cNvPr id="20484" name="Picture 4" descr="birmingham-1963"/>
          <p:cNvPicPr>
            <a:picLocks noChangeAspect="1" noChangeArrowheads="1"/>
          </p:cNvPicPr>
          <p:nvPr/>
        </p:nvPicPr>
        <p:blipFill>
          <a:blip r:embed="rId2">
            <a:extLst>
              <a:ext uri="{28A0092B-C50C-407E-A947-70E740481C1C}">
                <a14:useLocalDpi xmlns:a14="http://schemas.microsoft.com/office/drawing/2010/main" val="0"/>
              </a:ext>
            </a:extLst>
          </a:blip>
          <a:srcRect l="6850" t="12622" r="26027" b="4657"/>
          <a:stretch>
            <a:fillRect/>
          </a:stretch>
        </p:blipFill>
        <p:spPr bwMode="auto">
          <a:xfrm>
            <a:off x="5029200" y="2057400"/>
            <a:ext cx="4114800" cy="3581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611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a:xfrm>
            <a:off x="152400" y="0"/>
            <a:ext cx="8839200" cy="838200"/>
          </a:xfrm>
          <a:noFill/>
        </p:spPr>
        <p:txBody>
          <a:bodyPr/>
          <a:lstStyle/>
          <a:p>
            <a:r>
              <a:rPr lang="en-US" altLang="en-US" smtClean="0">
                <a:latin typeface="Calibri" pitchFamily="34" charset="0"/>
              </a:rPr>
              <a:t>The Impact of Birmingham, 1963</a:t>
            </a:r>
          </a:p>
        </p:txBody>
      </p:sp>
      <p:pic>
        <p:nvPicPr>
          <p:cNvPr id="21507" name="Picture 7" descr="94BF7172FDAB46BF911832F1829A539F2"/>
          <p:cNvPicPr>
            <a:picLocks noChangeAspect="1" noChangeArrowheads="1"/>
          </p:cNvPicPr>
          <p:nvPr/>
        </p:nvPicPr>
        <p:blipFill>
          <a:blip r:embed="rId2">
            <a:extLst>
              <a:ext uri="{28A0092B-C50C-407E-A947-70E740481C1C}">
                <a14:useLocalDpi xmlns:a14="http://schemas.microsoft.com/office/drawing/2010/main" val="0"/>
              </a:ext>
            </a:extLst>
          </a:blip>
          <a:srcRect t="27617" b="7402"/>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20" name="AutoShape 8"/>
          <p:cNvSpPr>
            <a:spLocks noChangeArrowheads="1"/>
          </p:cNvSpPr>
          <p:nvPr/>
        </p:nvSpPr>
        <p:spPr bwMode="auto">
          <a:xfrm>
            <a:off x="228600" y="228600"/>
            <a:ext cx="8763000" cy="1524000"/>
          </a:xfrm>
          <a:prstGeom prst="wedgeRectCallout">
            <a:avLst>
              <a:gd name="adj1" fmla="val -9347"/>
              <a:gd name="adj2" fmla="val 102917"/>
            </a:avLst>
          </a:prstGeom>
          <a:solidFill>
            <a:srgbClr val="FFFF99"/>
          </a:solidFill>
          <a:ln w="38100">
            <a:solidFill>
              <a:schemeClr val="tx1"/>
            </a:solidFill>
            <a:miter lim="800000"/>
            <a:headEnd/>
            <a:tailEnd/>
          </a:ln>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85000"/>
              </a:lnSpc>
              <a:spcBef>
                <a:spcPct val="0"/>
              </a:spcBef>
              <a:spcAft>
                <a:spcPct val="0"/>
              </a:spcAft>
            </a:pPr>
            <a:r>
              <a:rPr lang="en-US" altLang="en-US" sz="3500" b="0">
                <a:solidFill>
                  <a:srgbClr val="000000"/>
                </a:solidFill>
                <a:latin typeface="Calibri" pitchFamily="34" charset="0"/>
              </a:rPr>
              <a:t>Among those watching the violence on TV was President John F Kennedy who committed to a national civil rights act to end discrimination </a:t>
            </a:r>
          </a:p>
        </p:txBody>
      </p:sp>
    </p:spTree>
    <p:extLst>
      <p:ext uri="{BB962C8B-B14F-4D97-AF65-F5344CB8AC3E}">
        <p14:creationId xmlns:p14="http://schemas.microsoft.com/office/powerpoint/2010/main" val="289211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46120"/>
                                        </p:tgtEl>
                                        <p:attrNameLst>
                                          <p:attrName>style.visibility</p:attrName>
                                        </p:attrNameLst>
                                      </p:cBhvr>
                                      <p:to>
                                        <p:strVal val="visible"/>
                                      </p:to>
                                    </p:set>
                                    <p:anim calcmode="lin" valueType="num">
                                      <p:cBhvr>
                                        <p:cTn id="7" dur="500" fill="hold"/>
                                        <p:tgtEl>
                                          <p:spTgt spid="346120"/>
                                        </p:tgtEl>
                                        <p:attrNameLst>
                                          <p:attrName>ppt_w</p:attrName>
                                        </p:attrNameLst>
                                      </p:cBhvr>
                                      <p:tavLst>
                                        <p:tav tm="0">
                                          <p:val>
                                            <p:fltVal val="0"/>
                                          </p:val>
                                        </p:tav>
                                        <p:tav tm="100000">
                                          <p:val>
                                            <p:strVal val="#ppt_w"/>
                                          </p:val>
                                        </p:tav>
                                      </p:tavLst>
                                    </p:anim>
                                    <p:anim calcmode="lin" valueType="num">
                                      <p:cBhvr>
                                        <p:cTn id="8" dur="500" fill="hold"/>
                                        <p:tgtEl>
                                          <p:spTgt spid="346120"/>
                                        </p:tgtEl>
                                        <p:attrNameLst>
                                          <p:attrName>ppt_h</p:attrName>
                                        </p:attrNameLst>
                                      </p:cBhvr>
                                      <p:tavLst>
                                        <p:tav tm="0">
                                          <p:val>
                                            <p:fltVal val="0"/>
                                          </p:val>
                                        </p:tav>
                                        <p:tav tm="100000">
                                          <p:val>
                                            <p:strVal val="#ppt_h"/>
                                          </p:val>
                                        </p:tav>
                                      </p:tavLst>
                                    </p:anim>
                                    <p:animEffect transition="in" filter="fade">
                                      <p:cBhvr>
                                        <p:cTn id="9" dur="500"/>
                                        <p:tgtEl>
                                          <p:spTgt spid="346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0"/>
            <a:ext cx="7772400" cy="762000"/>
          </a:xfrm>
        </p:spPr>
        <p:txBody>
          <a:bodyPr/>
          <a:lstStyle/>
          <a:p>
            <a:r>
              <a:rPr lang="en-US" altLang="en-US" smtClean="0"/>
              <a:t>March on Washington, 1963</a:t>
            </a:r>
          </a:p>
        </p:txBody>
      </p:sp>
      <p:sp>
        <p:nvSpPr>
          <p:cNvPr id="22531" name="Rectangle 3"/>
          <p:cNvSpPr>
            <a:spLocks noGrp="1" noChangeArrowheads="1"/>
          </p:cNvSpPr>
          <p:nvPr>
            <p:ph type="body" idx="1"/>
          </p:nvPr>
        </p:nvSpPr>
        <p:spPr>
          <a:xfrm>
            <a:off x="838200" y="838200"/>
            <a:ext cx="8305800" cy="6019800"/>
          </a:xfrm>
        </p:spPr>
        <p:txBody>
          <a:bodyPr/>
          <a:lstStyle/>
          <a:p>
            <a:r>
              <a:rPr lang="en-US" altLang="en-US" sz="3900" smtClean="0"/>
              <a:t>In 1963, civil rights leaders led a </a:t>
            </a:r>
            <a:r>
              <a:rPr lang="en-US" altLang="en-US" sz="3900" u="sng" smtClean="0"/>
              <a:t>March on Washington</a:t>
            </a:r>
            <a:r>
              <a:rPr lang="en-US" altLang="en-US" sz="3900" smtClean="0"/>
              <a:t> to pressure Congress to pass a civil rights bill</a:t>
            </a:r>
          </a:p>
          <a:p>
            <a:pPr lvl="1"/>
            <a:r>
              <a:rPr lang="en-US" altLang="en-US" sz="3900" smtClean="0"/>
              <a:t>250,000 people </a:t>
            </a:r>
            <a:br>
              <a:rPr lang="en-US" altLang="en-US" sz="3900" smtClean="0"/>
            </a:br>
            <a:r>
              <a:rPr lang="en-US" altLang="en-US" sz="3900" smtClean="0"/>
              <a:t>assembled in </a:t>
            </a:r>
            <a:br>
              <a:rPr lang="en-US" altLang="en-US" sz="3900" smtClean="0"/>
            </a:br>
            <a:r>
              <a:rPr lang="en-US" altLang="en-US" sz="3900" smtClean="0"/>
              <a:t>Washington DC </a:t>
            </a:r>
            <a:br>
              <a:rPr lang="en-US" altLang="en-US" sz="3900" smtClean="0"/>
            </a:br>
            <a:r>
              <a:rPr lang="en-US" altLang="en-US" sz="3900" smtClean="0"/>
              <a:t>to hear speakers </a:t>
            </a:r>
            <a:br>
              <a:rPr lang="en-US" altLang="en-US" sz="3900" smtClean="0"/>
            </a:br>
            <a:r>
              <a:rPr lang="en-US" altLang="en-US" sz="3900" smtClean="0"/>
              <a:t>including MLK</a:t>
            </a:r>
          </a:p>
        </p:txBody>
      </p:sp>
      <p:sp>
        <p:nvSpPr>
          <p:cNvPr id="22532" name="Rectangle 8"/>
          <p:cNvSpPr>
            <a:spLocks noChangeArrowheads="1"/>
          </p:cNvSpPr>
          <p:nvPr/>
        </p:nvSpPr>
        <p:spPr bwMode="auto">
          <a:xfrm>
            <a:off x="4343400" y="5867400"/>
            <a:ext cx="480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85000"/>
              </a:lnSpc>
              <a:spcBef>
                <a:spcPct val="0"/>
              </a:spcBef>
              <a:spcAft>
                <a:spcPct val="0"/>
              </a:spcAft>
            </a:pPr>
            <a:endParaRPr kumimoji="1" lang="en-US" altLang="en-US" sz="3600" b="0" dirty="0">
              <a:solidFill>
                <a:srgbClr val="000000"/>
              </a:solidFill>
              <a:latin typeface="Calibri" pitchFamily="34" charset="0"/>
            </a:endParaRPr>
          </a:p>
        </p:txBody>
      </p:sp>
    </p:spTree>
    <p:extLst>
      <p:ext uri="{BB962C8B-B14F-4D97-AF65-F5344CB8AC3E}">
        <p14:creationId xmlns:p14="http://schemas.microsoft.com/office/powerpoint/2010/main" val="2401505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0"/>
            <a:ext cx="8610600" cy="838200"/>
          </a:xfrm>
        </p:spPr>
        <p:txBody>
          <a:bodyPr/>
          <a:lstStyle/>
          <a:p>
            <a:r>
              <a:rPr lang="en-US" altLang="en-US" smtClean="0">
                <a:latin typeface="Calibri" pitchFamily="34" charset="0"/>
              </a:rPr>
              <a:t>“I Have a Dream” Speech, 1963</a:t>
            </a:r>
          </a:p>
        </p:txBody>
      </p:sp>
      <p:sp>
        <p:nvSpPr>
          <p:cNvPr id="23555" name="Rectangle 7"/>
          <p:cNvSpPr>
            <a:spLocks noChangeArrowheads="1"/>
          </p:cNvSpPr>
          <p:nvPr/>
        </p:nvSpPr>
        <p:spPr bwMode="auto">
          <a:xfrm>
            <a:off x="0" y="1828800"/>
            <a:ext cx="50292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spcBef>
                <a:spcPct val="20000"/>
              </a:spcBef>
              <a:spcAft>
                <a:spcPct val="0"/>
              </a:spcAft>
              <a:buFont typeface="Arial" charset="0"/>
              <a:buNone/>
            </a:pPr>
            <a:r>
              <a:rPr lang="en-US" altLang="en-US" sz="3900" b="0">
                <a:solidFill>
                  <a:srgbClr val="000000"/>
                </a:solidFill>
                <a:latin typeface="Arial" charset="0"/>
              </a:rPr>
              <a:t>MLK delivered his </a:t>
            </a:r>
            <a:br>
              <a:rPr lang="en-US" altLang="en-US" sz="3900" b="0">
                <a:solidFill>
                  <a:srgbClr val="000000"/>
                </a:solidFill>
                <a:latin typeface="Arial" charset="0"/>
              </a:rPr>
            </a:br>
            <a:r>
              <a:rPr lang="en-US" altLang="en-US" sz="3900" b="0">
                <a:solidFill>
                  <a:srgbClr val="000000"/>
                </a:solidFill>
                <a:latin typeface="Arial" charset="0"/>
              </a:rPr>
              <a:t>“I Have a Dream” speech about a future without prejudice or racial</a:t>
            </a:r>
            <a:r>
              <a:rPr lang="en-US" altLang="en-US">
                <a:solidFill>
                  <a:srgbClr val="000000"/>
                </a:solidFill>
              </a:rPr>
              <a:t>  </a:t>
            </a:r>
            <a:r>
              <a:rPr lang="en-US" altLang="en-US" sz="3900" b="0">
                <a:solidFill>
                  <a:srgbClr val="000000"/>
                </a:solidFill>
                <a:latin typeface="Arial" charset="0"/>
              </a:rPr>
              <a:t>segregation</a:t>
            </a:r>
          </a:p>
        </p:txBody>
      </p:sp>
      <p:pic>
        <p:nvPicPr>
          <p:cNvPr id="23556" name="Picture 8" descr="M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3" y="914400"/>
            <a:ext cx="404018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93" name="Picture 9"/>
          <p:cNvPicPr>
            <a:picLocks noChangeAspect="1" noChangeArrowheads="1"/>
          </p:cNvPicPr>
          <p:nvPr/>
        </p:nvPicPr>
        <p:blipFill>
          <a:blip r:embed="rId3">
            <a:extLst>
              <a:ext uri="{28A0092B-C50C-407E-A947-70E740481C1C}">
                <a14:useLocalDpi xmlns:a14="http://schemas.microsoft.com/office/drawing/2010/main" val="0"/>
              </a:ext>
            </a:extLst>
          </a:blip>
          <a:srcRect l="46506" t="38629" r="8626" b="30504"/>
          <a:stretch>
            <a:fillRect/>
          </a:stretch>
        </p:blipFill>
        <p:spPr bwMode="auto">
          <a:xfrm>
            <a:off x="-4763" y="1066800"/>
            <a:ext cx="91424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04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9193"/>
                                        </p:tgtEl>
                                        <p:attrNameLst>
                                          <p:attrName>style.visibility</p:attrName>
                                        </p:attrNameLst>
                                      </p:cBhvr>
                                      <p:to>
                                        <p:strVal val="visible"/>
                                      </p:to>
                                    </p:set>
                                    <p:animEffect transition="in" filter="fade">
                                      <p:cBhvr>
                                        <p:cTn id="7" dur="2000"/>
                                        <p:tgtEl>
                                          <p:spTgt spid="349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The Civil Rights Act of 1964</a:t>
            </a:r>
          </a:p>
        </p:txBody>
      </p:sp>
      <p:sp>
        <p:nvSpPr>
          <p:cNvPr id="24579" name="Rectangle 3"/>
          <p:cNvSpPr>
            <a:spLocks noGrp="1" noChangeArrowheads="1"/>
          </p:cNvSpPr>
          <p:nvPr>
            <p:ph type="body" idx="1"/>
          </p:nvPr>
        </p:nvSpPr>
        <p:spPr>
          <a:xfrm>
            <a:off x="838200" y="990600"/>
            <a:ext cx="8305800" cy="5867400"/>
          </a:xfrm>
        </p:spPr>
        <p:txBody>
          <a:bodyPr/>
          <a:lstStyle/>
          <a:p>
            <a:r>
              <a:rPr lang="en-US" altLang="en-US" sz="3900" smtClean="0"/>
              <a:t>By 1963, the momentum of the civil rights movement caused President Kennedy to draft a civil rights bill that would outlaw all segregation:</a:t>
            </a:r>
          </a:p>
          <a:p>
            <a:pPr lvl="1"/>
            <a:r>
              <a:rPr lang="en-US" altLang="en-US" sz="3900" smtClean="0"/>
              <a:t>In November 1963, JFK was assassinated in Dallas, Texas</a:t>
            </a:r>
          </a:p>
          <a:p>
            <a:pPr lvl="1"/>
            <a:r>
              <a:rPr lang="en-US" altLang="en-US" sz="3900" smtClean="0"/>
              <a:t>VP Lyndon Johnson assumed the presidency &amp; pushed the bill through Congress </a:t>
            </a:r>
          </a:p>
        </p:txBody>
      </p:sp>
    </p:spTree>
    <p:extLst>
      <p:ext uri="{BB962C8B-B14F-4D97-AF65-F5344CB8AC3E}">
        <p14:creationId xmlns:p14="http://schemas.microsoft.com/office/powerpoint/2010/main" val="1343430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43000" y="0"/>
            <a:ext cx="7772400" cy="914400"/>
          </a:xfrm>
        </p:spPr>
        <p:txBody>
          <a:bodyPr/>
          <a:lstStyle/>
          <a:p>
            <a:r>
              <a:rPr lang="en-US" altLang="en-US" smtClean="0"/>
              <a:t>The Civil Rights Act of 1964</a:t>
            </a:r>
          </a:p>
        </p:txBody>
      </p:sp>
      <p:sp>
        <p:nvSpPr>
          <p:cNvPr id="216067" name="Rectangle 3"/>
          <p:cNvSpPr>
            <a:spLocks noGrp="1" noChangeArrowheads="1"/>
          </p:cNvSpPr>
          <p:nvPr>
            <p:ph type="body" idx="1"/>
          </p:nvPr>
        </p:nvSpPr>
        <p:spPr>
          <a:xfrm>
            <a:off x="838200" y="838200"/>
            <a:ext cx="8305800" cy="6019800"/>
          </a:xfrm>
        </p:spPr>
        <p:txBody>
          <a:bodyPr/>
          <a:lstStyle/>
          <a:p>
            <a:pPr>
              <a:defRPr/>
            </a:pPr>
            <a:r>
              <a:rPr lang="en-US" sz="3900" smtClean="0"/>
              <a:t>New president Lyndon Johnson signed the </a:t>
            </a:r>
            <a:r>
              <a:rPr lang="en-US" sz="3900" u="sng" smtClean="0">
                <a:effectLst>
                  <a:outerShdw blurRad="38100" dist="38100" dir="2700000" algn="tl">
                    <a:srgbClr val="C0C0C0"/>
                  </a:outerShdw>
                </a:effectLst>
              </a:rPr>
              <a:t>Civil Rights Act of 1964 </a:t>
            </a:r>
          </a:p>
          <a:p>
            <a:pPr lvl="1">
              <a:defRPr/>
            </a:pPr>
            <a:r>
              <a:rPr lang="en-US" sz="3900" smtClean="0"/>
              <a:t>The law outlawed discrimination based on race, religion, &amp; gender &amp; ended most Jim Crow laws </a:t>
            </a:r>
          </a:p>
          <a:p>
            <a:pPr lvl="1">
              <a:defRPr/>
            </a:pPr>
            <a:r>
              <a:rPr lang="en-US" sz="3900" smtClean="0"/>
              <a:t>The law integrated restaurants &amp; hotels &amp; gave the Justice Dept power to sue businesses that failed to comply with the law </a:t>
            </a:r>
          </a:p>
        </p:txBody>
      </p:sp>
      <p:pic>
        <p:nvPicPr>
          <p:cNvPr id="216068" name="Picture 4"/>
          <p:cNvPicPr>
            <a:picLocks noChangeAspect="1" noChangeArrowheads="1"/>
          </p:cNvPicPr>
          <p:nvPr/>
        </p:nvPicPr>
        <p:blipFill>
          <a:blip r:embed="rId3">
            <a:extLst>
              <a:ext uri="{28A0092B-C50C-407E-A947-70E740481C1C}">
                <a14:useLocalDpi xmlns:a14="http://schemas.microsoft.com/office/drawing/2010/main" val="0"/>
              </a:ext>
            </a:extLst>
          </a:blip>
          <a:srcRect l="18837" t="42014" r="58426" b="33514"/>
          <a:stretch>
            <a:fillRect/>
          </a:stretch>
        </p:blipFill>
        <p:spPr bwMode="auto">
          <a:xfrm>
            <a:off x="76200" y="2133600"/>
            <a:ext cx="54102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0" name="Picture 6" descr="lbj_civil_rights_act_crop"/>
          <p:cNvPicPr>
            <a:picLocks noChangeAspect="1" noChangeArrowheads="1"/>
          </p:cNvPicPr>
          <p:nvPr/>
        </p:nvPicPr>
        <p:blipFill>
          <a:blip r:embed="rId4">
            <a:extLst>
              <a:ext uri="{28A0092B-C50C-407E-A947-70E740481C1C}">
                <a14:useLocalDpi xmlns:a14="http://schemas.microsoft.com/office/drawing/2010/main" val="0"/>
              </a:ext>
            </a:extLst>
          </a:blip>
          <a:srcRect l="22412" t="15790" r="17450" b="5614"/>
          <a:stretch>
            <a:fillRect/>
          </a:stretch>
        </p:blipFill>
        <p:spPr bwMode="auto">
          <a:xfrm>
            <a:off x="5426075" y="2219325"/>
            <a:ext cx="37179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279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16070"/>
                                        </p:tgtEl>
                                      </p:cBhvr>
                                    </p:animEffect>
                                    <p:set>
                                      <p:cBhvr>
                                        <p:cTn id="7" dur="1" fill="hold">
                                          <p:stCondLst>
                                            <p:cond delay="1999"/>
                                          </p:stCondLst>
                                        </p:cTn>
                                        <p:tgtEl>
                                          <p:spTgt spid="21607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216068"/>
                                        </p:tgtEl>
                                      </p:cBhvr>
                                    </p:animEffect>
                                    <p:set>
                                      <p:cBhvr>
                                        <p:cTn id="10" dur="1" fill="hold">
                                          <p:stCondLst>
                                            <p:cond delay="1999"/>
                                          </p:stCondLst>
                                        </p:cTn>
                                        <p:tgtEl>
                                          <p:spTgt spid="21606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16067">
                                            <p:txEl>
                                              <p:pRg st="1" end="1"/>
                                            </p:txEl>
                                          </p:spTgt>
                                        </p:tgtEl>
                                        <p:attrNameLst>
                                          <p:attrName>style.visibility</p:attrName>
                                        </p:attrNameLst>
                                      </p:cBhvr>
                                      <p:to>
                                        <p:strVal val="visible"/>
                                      </p:to>
                                    </p:set>
                                    <p:animEffect transition="in" filter="fade">
                                      <p:cBhvr>
                                        <p:cTn id="13" dur="2000"/>
                                        <p:tgtEl>
                                          <p:spTgt spid="21606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6067">
                                            <p:txEl>
                                              <p:pRg st="2" end="2"/>
                                            </p:txEl>
                                          </p:spTgt>
                                        </p:tgtEl>
                                        <p:attrNameLst>
                                          <p:attrName>style.visibility</p:attrName>
                                        </p:attrNameLst>
                                      </p:cBhvr>
                                      <p:to>
                                        <p:strVal val="visible"/>
                                      </p:to>
                                    </p:set>
                                    <p:animEffect transition="in" filter="fade">
                                      <p:cBhvr>
                                        <p:cTn id="16" dur="2000"/>
                                        <p:tgtEl>
                                          <p:spTgt spid="216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1600" y="0"/>
            <a:ext cx="7772400" cy="914400"/>
          </a:xfrm>
        </p:spPr>
        <p:txBody>
          <a:bodyPr/>
          <a:lstStyle/>
          <a:p>
            <a:r>
              <a:rPr lang="en-US" altLang="en-US" smtClean="0"/>
              <a:t>The Need for Voting Rights</a:t>
            </a:r>
          </a:p>
        </p:txBody>
      </p:sp>
      <p:sp>
        <p:nvSpPr>
          <p:cNvPr id="237571" name="Rectangle 3"/>
          <p:cNvSpPr>
            <a:spLocks noGrp="1" noChangeArrowheads="1"/>
          </p:cNvSpPr>
          <p:nvPr>
            <p:ph type="body" idx="1"/>
          </p:nvPr>
        </p:nvSpPr>
        <p:spPr>
          <a:xfrm>
            <a:off x="838200" y="838200"/>
            <a:ext cx="8305800" cy="6019800"/>
          </a:xfrm>
        </p:spPr>
        <p:txBody>
          <a:bodyPr/>
          <a:lstStyle/>
          <a:p>
            <a:pPr>
              <a:lnSpc>
                <a:spcPct val="95000"/>
              </a:lnSpc>
              <a:spcBef>
                <a:spcPct val="10000"/>
              </a:spcBef>
            </a:pPr>
            <a:r>
              <a:rPr lang="en-US" altLang="en-US" sz="3900" smtClean="0"/>
              <a:t>Despite the success of the Civil Rights Act, African American leaders were not satisfied because the law did not protect voting rights</a:t>
            </a:r>
          </a:p>
          <a:p>
            <a:pPr lvl="1">
              <a:lnSpc>
                <a:spcPct val="95000"/>
              </a:lnSpc>
              <a:spcBef>
                <a:spcPct val="10000"/>
              </a:spcBef>
            </a:pPr>
            <a:r>
              <a:rPr lang="en-US" altLang="en-US" sz="3900" smtClean="0"/>
              <a:t>Southern state governments used literacy tests &amp; poll taxes to restrict black citizens from voting</a:t>
            </a:r>
          </a:p>
          <a:p>
            <a:pPr lvl="1">
              <a:lnSpc>
                <a:spcPct val="95000"/>
              </a:lnSpc>
              <a:spcBef>
                <a:spcPct val="10000"/>
              </a:spcBef>
            </a:pPr>
            <a:r>
              <a:rPr lang="en-US" altLang="en-US" sz="3900" smtClean="0"/>
              <a:t>In</a:t>
            </a:r>
            <a:r>
              <a:rPr lang="en-US" altLang="en-US" sz="3000" smtClean="0"/>
              <a:t> </a:t>
            </a:r>
            <a:r>
              <a:rPr lang="en-US" altLang="en-US" sz="3900" smtClean="0"/>
              <a:t>most</a:t>
            </a:r>
            <a:r>
              <a:rPr lang="en-US" altLang="en-US" sz="3000" smtClean="0"/>
              <a:t> </a:t>
            </a:r>
            <a:r>
              <a:rPr lang="en-US" altLang="en-US" sz="3900" smtClean="0"/>
              <a:t>Southern</a:t>
            </a:r>
            <a:r>
              <a:rPr lang="en-US" altLang="en-US" sz="3000" smtClean="0"/>
              <a:t> </a:t>
            </a:r>
            <a:r>
              <a:rPr lang="en-US" altLang="en-US" sz="3900" smtClean="0"/>
              <a:t>states,</a:t>
            </a:r>
            <a:r>
              <a:rPr lang="en-US" altLang="en-US" sz="3000" smtClean="0"/>
              <a:t> </a:t>
            </a:r>
            <a:r>
              <a:rPr lang="en-US" altLang="en-US" sz="3900" smtClean="0"/>
              <a:t>less than half of eligible African Americans were registered to vote</a:t>
            </a:r>
          </a:p>
        </p:txBody>
      </p:sp>
      <p:sp>
        <p:nvSpPr>
          <p:cNvPr id="237572" name="AutoShape 4"/>
          <p:cNvSpPr>
            <a:spLocks noChangeArrowheads="1"/>
          </p:cNvSpPr>
          <p:nvPr/>
        </p:nvSpPr>
        <p:spPr bwMode="auto">
          <a:xfrm>
            <a:off x="152400" y="228600"/>
            <a:ext cx="6858000" cy="1524000"/>
          </a:xfrm>
          <a:prstGeom prst="wedgeRectCallout">
            <a:avLst>
              <a:gd name="adj1" fmla="val -3056"/>
              <a:gd name="adj2" fmla="val 183125"/>
            </a:avLst>
          </a:prstGeom>
          <a:solidFill>
            <a:srgbClr val="CCFFCC"/>
          </a:solidFill>
          <a:ln w="38100">
            <a:solidFill>
              <a:schemeClr val="tx1"/>
            </a:solidFill>
            <a:miter lim="800000"/>
            <a:headEnd/>
            <a:tailEnd/>
          </a:ln>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85000"/>
              </a:lnSpc>
              <a:spcBef>
                <a:spcPct val="30000"/>
              </a:spcBef>
              <a:spcAft>
                <a:spcPct val="0"/>
              </a:spcAft>
            </a:pPr>
            <a:r>
              <a:rPr lang="en-US" altLang="en-US" sz="3600" b="0">
                <a:solidFill>
                  <a:srgbClr val="000000"/>
                </a:solidFill>
                <a:latin typeface="Calibri" pitchFamily="34" charset="0"/>
              </a:rPr>
              <a:t>In Alabama, voters had to provide written answers to a 20-page test on the Constitution &amp; state gov’t</a:t>
            </a:r>
            <a:endParaRPr lang="en-US" altLang="en-US" sz="3600">
              <a:solidFill>
                <a:srgbClr val="000000"/>
              </a:solidFill>
              <a:latin typeface="Calibri" pitchFamily="34" charset="0"/>
            </a:endParaRPr>
          </a:p>
        </p:txBody>
      </p:sp>
      <p:pic>
        <p:nvPicPr>
          <p:cNvPr id="237574" name="Picture 6" descr="21873"/>
          <p:cNvPicPr>
            <a:picLocks noChangeAspect="1" noChangeArrowheads="1"/>
          </p:cNvPicPr>
          <p:nvPr/>
        </p:nvPicPr>
        <p:blipFill>
          <a:blip r:embed="rId3">
            <a:extLst>
              <a:ext uri="{28A0092B-C50C-407E-A947-70E740481C1C}">
                <a14:useLocalDpi xmlns:a14="http://schemas.microsoft.com/office/drawing/2010/main" val="0"/>
              </a:ext>
            </a:extLst>
          </a:blip>
          <a:srcRect b="58585"/>
          <a:stretch>
            <a:fillRect/>
          </a:stretch>
        </p:blipFill>
        <p:spPr bwMode="auto">
          <a:xfrm>
            <a:off x="0" y="3276600"/>
            <a:ext cx="9144000" cy="320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554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37574"/>
                                        </p:tgtEl>
                                      </p:cBhvr>
                                    </p:animEffect>
                                    <p:set>
                                      <p:cBhvr>
                                        <p:cTn id="7" dur="1" fill="hold">
                                          <p:stCondLst>
                                            <p:cond delay="1999"/>
                                          </p:stCondLst>
                                        </p:cTn>
                                        <p:tgtEl>
                                          <p:spTgt spid="23757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7571">
                                            <p:txEl>
                                              <p:pRg st="1" end="1"/>
                                            </p:txEl>
                                          </p:spTgt>
                                        </p:tgtEl>
                                        <p:attrNameLst>
                                          <p:attrName>style.visibility</p:attrName>
                                        </p:attrNameLst>
                                      </p:cBhvr>
                                      <p:to>
                                        <p:strVal val="visible"/>
                                      </p:to>
                                    </p:set>
                                    <p:animEffect transition="in" filter="fade">
                                      <p:cBhvr>
                                        <p:cTn id="10" dur="2000"/>
                                        <p:tgtEl>
                                          <p:spTgt spid="23757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7571">
                                            <p:txEl>
                                              <p:pRg st="2" end="2"/>
                                            </p:txEl>
                                          </p:spTgt>
                                        </p:tgtEl>
                                        <p:attrNameLst>
                                          <p:attrName>style.visibility</p:attrName>
                                        </p:attrNameLst>
                                      </p:cBhvr>
                                      <p:to>
                                        <p:strVal val="visible"/>
                                      </p:to>
                                    </p:set>
                                    <p:animEffect transition="in" filter="fade">
                                      <p:cBhvr>
                                        <p:cTn id="13" dur="2000"/>
                                        <p:tgtEl>
                                          <p:spTgt spid="23757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37572"/>
                                        </p:tgtEl>
                                        <p:attrNameLst>
                                          <p:attrName>style.visibility</p:attrName>
                                        </p:attrNameLst>
                                      </p:cBhvr>
                                      <p:to>
                                        <p:strVal val="visible"/>
                                      </p:to>
                                    </p:set>
                                    <p:anim calcmode="lin" valueType="num">
                                      <p:cBhvr>
                                        <p:cTn id="18" dur="500" fill="hold"/>
                                        <p:tgtEl>
                                          <p:spTgt spid="237572"/>
                                        </p:tgtEl>
                                        <p:attrNameLst>
                                          <p:attrName>ppt_w</p:attrName>
                                        </p:attrNameLst>
                                      </p:cBhvr>
                                      <p:tavLst>
                                        <p:tav tm="0">
                                          <p:val>
                                            <p:fltVal val="0"/>
                                          </p:val>
                                        </p:tav>
                                        <p:tav tm="100000">
                                          <p:val>
                                            <p:strVal val="#ppt_w"/>
                                          </p:val>
                                        </p:tav>
                                      </p:tavLst>
                                    </p:anim>
                                    <p:anim calcmode="lin" valueType="num">
                                      <p:cBhvr>
                                        <p:cTn id="19" dur="500" fill="hold"/>
                                        <p:tgtEl>
                                          <p:spTgt spid="237572"/>
                                        </p:tgtEl>
                                        <p:attrNameLst>
                                          <p:attrName>ppt_h</p:attrName>
                                        </p:attrNameLst>
                                      </p:cBhvr>
                                      <p:tavLst>
                                        <p:tav tm="0">
                                          <p:val>
                                            <p:fltVal val="0"/>
                                          </p:val>
                                        </p:tav>
                                        <p:tav tm="100000">
                                          <p:val>
                                            <p:strVal val="#ppt_h"/>
                                          </p:val>
                                        </p:tav>
                                      </p:tavLst>
                                    </p:anim>
                                    <p:animEffect transition="in" filter="fade">
                                      <p:cBhvr>
                                        <p:cTn id="20" dur="500"/>
                                        <p:tgtEl>
                                          <p:spTgt spid="237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62000"/>
          </a:xfrm>
        </p:spPr>
        <p:txBody>
          <a:bodyPr/>
          <a:lstStyle/>
          <a:p>
            <a:r>
              <a:rPr lang="en-US" altLang="en-US" smtClean="0"/>
              <a:t>Freedom Summer, 1964</a:t>
            </a:r>
          </a:p>
        </p:txBody>
      </p:sp>
      <p:sp>
        <p:nvSpPr>
          <p:cNvPr id="28675" name="Rectangle 3"/>
          <p:cNvSpPr>
            <a:spLocks noGrp="1" noChangeArrowheads="1"/>
          </p:cNvSpPr>
          <p:nvPr>
            <p:ph type="body" idx="1"/>
          </p:nvPr>
        </p:nvSpPr>
        <p:spPr>
          <a:xfrm>
            <a:off x="0" y="762000"/>
            <a:ext cx="9144000" cy="6096000"/>
          </a:xfrm>
        </p:spPr>
        <p:txBody>
          <a:bodyPr/>
          <a:lstStyle/>
          <a:p>
            <a:pPr>
              <a:lnSpc>
                <a:spcPct val="90000"/>
              </a:lnSpc>
              <a:spcBef>
                <a:spcPct val="25000"/>
              </a:spcBef>
            </a:pPr>
            <a:r>
              <a:rPr lang="en-US" altLang="en-US" sz="3800" smtClean="0"/>
              <a:t>Civil rights leaders responded with new initiatives to bring voting rights</a:t>
            </a:r>
          </a:p>
          <a:p>
            <a:pPr lvl="1">
              <a:lnSpc>
                <a:spcPct val="90000"/>
              </a:lnSpc>
              <a:spcBef>
                <a:spcPct val="25000"/>
              </a:spcBef>
            </a:pPr>
            <a:r>
              <a:rPr lang="en-US" altLang="en-US" sz="3800" smtClean="0"/>
              <a:t>In</a:t>
            </a:r>
            <a:r>
              <a:rPr lang="en-US" altLang="en-US" sz="3000" smtClean="0"/>
              <a:t> </a:t>
            </a:r>
            <a:r>
              <a:rPr lang="en-US" altLang="en-US" sz="3800" smtClean="0"/>
              <a:t>1964,</a:t>
            </a:r>
            <a:r>
              <a:rPr lang="en-US" altLang="en-US" sz="3000" smtClean="0"/>
              <a:t> </a:t>
            </a:r>
            <a:r>
              <a:rPr lang="en-US" altLang="en-US" sz="3800" smtClean="0"/>
              <a:t>white</a:t>
            </a:r>
            <a:r>
              <a:rPr lang="en-US" altLang="en-US" sz="3000" smtClean="0"/>
              <a:t> </a:t>
            </a:r>
            <a:r>
              <a:rPr lang="en-US" altLang="en-US" sz="3800" smtClean="0"/>
              <a:t>&amp;</a:t>
            </a:r>
            <a:r>
              <a:rPr lang="en-US" altLang="en-US" sz="3000" smtClean="0"/>
              <a:t> </a:t>
            </a:r>
            <a:r>
              <a:rPr lang="en-US" altLang="en-US" sz="3800" smtClean="0"/>
              <a:t>black</a:t>
            </a:r>
            <a:r>
              <a:rPr lang="en-US" altLang="en-US" sz="3000" smtClean="0"/>
              <a:t> </a:t>
            </a:r>
            <a:r>
              <a:rPr lang="en-US" altLang="en-US" sz="3800" smtClean="0"/>
              <a:t>college</a:t>
            </a:r>
            <a:r>
              <a:rPr lang="en-US" altLang="en-US" sz="3000" smtClean="0"/>
              <a:t> </a:t>
            </a:r>
            <a:r>
              <a:rPr lang="en-US" altLang="en-US" sz="3800" smtClean="0"/>
              <a:t>students took part in </a:t>
            </a:r>
            <a:br>
              <a:rPr lang="en-US" altLang="en-US" sz="3800" smtClean="0"/>
            </a:br>
            <a:r>
              <a:rPr lang="en-US" altLang="en-US" sz="3800" u="sng" smtClean="0"/>
              <a:t>Freedom </a:t>
            </a:r>
            <a:br>
              <a:rPr lang="en-US" altLang="en-US" sz="3800" u="sng" smtClean="0"/>
            </a:br>
            <a:r>
              <a:rPr lang="en-US" altLang="en-US" sz="3800" u="sng" smtClean="0"/>
              <a:t>Summer</a:t>
            </a:r>
            <a:r>
              <a:rPr lang="en-US" altLang="en-US" sz="3800" smtClean="0"/>
              <a:t> to </a:t>
            </a:r>
            <a:br>
              <a:rPr lang="en-US" altLang="en-US" sz="3800" smtClean="0"/>
            </a:br>
            <a:r>
              <a:rPr lang="en-US" altLang="en-US" sz="3800" smtClean="0"/>
              <a:t>help register </a:t>
            </a:r>
            <a:br>
              <a:rPr lang="en-US" altLang="en-US" sz="3800" smtClean="0"/>
            </a:br>
            <a:r>
              <a:rPr lang="en-US" altLang="en-US" sz="3800" smtClean="0"/>
              <a:t>African </a:t>
            </a:r>
            <a:br>
              <a:rPr lang="en-US" altLang="en-US" sz="3800" smtClean="0"/>
            </a:br>
            <a:r>
              <a:rPr lang="en-US" altLang="en-US" sz="3800" smtClean="0"/>
              <a:t>American </a:t>
            </a:r>
            <a:br>
              <a:rPr lang="en-US" altLang="en-US" sz="3800" smtClean="0"/>
            </a:br>
            <a:r>
              <a:rPr lang="en-US" altLang="en-US" sz="3800" smtClean="0"/>
              <a:t>voters </a:t>
            </a:r>
            <a:br>
              <a:rPr lang="en-US" altLang="en-US" sz="3800" smtClean="0"/>
            </a:br>
            <a:r>
              <a:rPr lang="en-US" altLang="en-US" sz="3800" smtClean="0"/>
              <a:t>in Mississippi</a:t>
            </a:r>
          </a:p>
        </p:txBody>
      </p:sp>
      <p:pic>
        <p:nvPicPr>
          <p:cNvPr id="356357" name="Picture 5" descr="09_summer_04"/>
          <p:cNvPicPr>
            <a:picLocks noChangeAspect="1" noChangeArrowheads="1"/>
          </p:cNvPicPr>
          <p:nvPr/>
        </p:nvPicPr>
        <p:blipFill>
          <a:blip r:embed="rId3">
            <a:extLst>
              <a:ext uri="{28A0092B-C50C-407E-A947-70E740481C1C}">
                <a14:useLocalDpi xmlns:a14="http://schemas.microsoft.com/office/drawing/2010/main" val="0"/>
              </a:ext>
            </a:extLst>
          </a:blip>
          <a:srcRect l="11864" t="3632" r="5084" b="16582"/>
          <a:stretch>
            <a:fillRect/>
          </a:stretch>
        </p:blipFill>
        <p:spPr bwMode="auto">
          <a:xfrm>
            <a:off x="3810000" y="2622550"/>
            <a:ext cx="53340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67" name="Picture 15" descr="[Photographer unknown]"/>
          <p:cNvPicPr>
            <a:picLocks noChangeAspect="1" noChangeArrowheads="1"/>
          </p:cNvPicPr>
          <p:nvPr/>
        </p:nvPicPr>
        <p:blipFill>
          <a:blip r:embed="rId4">
            <a:extLst>
              <a:ext uri="{28A0092B-C50C-407E-A947-70E740481C1C}">
                <a14:useLocalDpi xmlns:a14="http://schemas.microsoft.com/office/drawing/2010/main" val="0"/>
              </a:ext>
            </a:extLst>
          </a:blip>
          <a:srcRect b="11691"/>
          <a:stretch>
            <a:fillRect/>
          </a:stretch>
        </p:blipFill>
        <p:spPr bwMode="auto">
          <a:xfrm>
            <a:off x="4800600" y="2590800"/>
            <a:ext cx="38338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68" name="Picture 16" descr="09_summer_08"/>
          <p:cNvPicPr>
            <a:picLocks noChangeAspect="1" noChangeArrowheads="1"/>
          </p:cNvPicPr>
          <p:nvPr/>
        </p:nvPicPr>
        <p:blipFill>
          <a:blip r:embed="rId5">
            <a:extLst>
              <a:ext uri="{28A0092B-C50C-407E-A947-70E740481C1C}">
                <a14:useLocalDpi xmlns:a14="http://schemas.microsoft.com/office/drawing/2010/main" val="0"/>
              </a:ext>
            </a:extLst>
          </a:blip>
          <a:srcRect t="4114" b="17485"/>
          <a:stretch>
            <a:fillRect/>
          </a:stretch>
        </p:blipFill>
        <p:spPr bwMode="auto">
          <a:xfrm>
            <a:off x="4724400" y="2590800"/>
            <a:ext cx="3917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69" name="Picture 17" descr="missing"/>
          <p:cNvPicPr>
            <a:picLocks noChangeAspect="1" noChangeArrowheads="1"/>
          </p:cNvPicPr>
          <p:nvPr/>
        </p:nvPicPr>
        <p:blipFill>
          <a:blip r:embed="rId6">
            <a:extLst>
              <a:ext uri="{28A0092B-C50C-407E-A947-70E740481C1C}">
                <a14:useLocalDpi xmlns:a14="http://schemas.microsoft.com/office/drawing/2010/main" val="0"/>
              </a:ext>
            </a:extLst>
          </a:blip>
          <a:srcRect b="40964"/>
          <a:stretch>
            <a:fillRect/>
          </a:stretch>
        </p:blipFill>
        <p:spPr bwMode="auto">
          <a:xfrm>
            <a:off x="3886200" y="2566988"/>
            <a:ext cx="4694238"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71" name="AutoShape 19"/>
          <p:cNvSpPr>
            <a:spLocks noChangeArrowheads="1"/>
          </p:cNvSpPr>
          <p:nvPr/>
        </p:nvSpPr>
        <p:spPr bwMode="auto">
          <a:xfrm>
            <a:off x="152400" y="1066800"/>
            <a:ext cx="8915400" cy="1066800"/>
          </a:xfrm>
          <a:prstGeom prst="wedgeRectCallout">
            <a:avLst>
              <a:gd name="adj1" fmla="val 6963"/>
              <a:gd name="adj2" fmla="val 119940"/>
            </a:avLst>
          </a:prstGeom>
          <a:solidFill>
            <a:srgbClr val="FFCC99"/>
          </a:solidFill>
          <a:ln w="38100">
            <a:solidFill>
              <a:schemeClr val="tx1"/>
            </a:solidFill>
            <a:miter lim="800000"/>
            <a:headEnd/>
            <a:tailEnd/>
          </a:ln>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85000"/>
              </a:lnSpc>
              <a:spcBef>
                <a:spcPct val="0"/>
              </a:spcBef>
              <a:spcAft>
                <a:spcPct val="0"/>
              </a:spcAft>
            </a:pPr>
            <a:r>
              <a:rPr lang="en-US" altLang="en-US" sz="3600" b="0">
                <a:solidFill>
                  <a:srgbClr val="000000"/>
                </a:solidFill>
                <a:latin typeface="Calibri" pitchFamily="34" charset="0"/>
              </a:rPr>
              <a:t>Freedom Summer volunteers faced resistance; 3 were murdered by KKK &amp; local police </a:t>
            </a:r>
          </a:p>
        </p:txBody>
      </p:sp>
    </p:spTree>
    <p:extLst>
      <p:ext uri="{BB962C8B-B14F-4D97-AF65-F5344CB8AC3E}">
        <p14:creationId xmlns:p14="http://schemas.microsoft.com/office/powerpoint/2010/main" val="876921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356357"/>
                                        </p:tgtEl>
                                      </p:cBhvr>
                                    </p:animEffect>
                                    <p:set>
                                      <p:cBhvr>
                                        <p:cTn id="7" dur="1" fill="hold">
                                          <p:stCondLst>
                                            <p:cond delay="999"/>
                                          </p:stCondLst>
                                        </p:cTn>
                                        <p:tgtEl>
                                          <p:spTgt spid="35635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56367"/>
                                        </p:tgtEl>
                                        <p:attrNameLst>
                                          <p:attrName>style.visibility</p:attrName>
                                        </p:attrNameLst>
                                      </p:cBhvr>
                                      <p:to>
                                        <p:strVal val="visible"/>
                                      </p:to>
                                    </p:set>
                                    <p:animEffect transition="in" filter="fade">
                                      <p:cBhvr>
                                        <p:cTn id="10" dur="1000"/>
                                        <p:tgtEl>
                                          <p:spTgt spid="3563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1000"/>
                                        <p:tgtEl>
                                          <p:spTgt spid="356367"/>
                                        </p:tgtEl>
                                      </p:cBhvr>
                                    </p:animEffect>
                                    <p:set>
                                      <p:cBhvr>
                                        <p:cTn id="15" dur="1" fill="hold">
                                          <p:stCondLst>
                                            <p:cond delay="999"/>
                                          </p:stCondLst>
                                        </p:cTn>
                                        <p:tgtEl>
                                          <p:spTgt spid="35636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56368"/>
                                        </p:tgtEl>
                                        <p:attrNameLst>
                                          <p:attrName>style.visibility</p:attrName>
                                        </p:attrNameLst>
                                      </p:cBhvr>
                                      <p:to>
                                        <p:strVal val="visible"/>
                                      </p:to>
                                    </p:set>
                                    <p:animEffect transition="in" filter="fade">
                                      <p:cBhvr>
                                        <p:cTn id="18" dur="1000"/>
                                        <p:tgtEl>
                                          <p:spTgt spid="3563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1000"/>
                                        <p:tgtEl>
                                          <p:spTgt spid="356368"/>
                                        </p:tgtEl>
                                      </p:cBhvr>
                                    </p:animEffect>
                                    <p:set>
                                      <p:cBhvr>
                                        <p:cTn id="23" dur="1" fill="hold">
                                          <p:stCondLst>
                                            <p:cond delay="999"/>
                                          </p:stCondLst>
                                        </p:cTn>
                                        <p:tgtEl>
                                          <p:spTgt spid="356368"/>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356369"/>
                                        </p:tgtEl>
                                        <p:attrNameLst>
                                          <p:attrName>style.visibility</p:attrName>
                                        </p:attrNameLst>
                                      </p:cBhvr>
                                      <p:to>
                                        <p:strVal val="visible"/>
                                      </p:to>
                                    </p:set>
                                    <p:animEffect transition="in" filter="fade">
                                      <p:cBhvr>
                                        <p:cTn id="26" dur="1000"/>
                                        <p:tgtEl>
                                          <p:spTgt spid="356369"/>
                                        </p:tgtEl>
                                      </p:cBhvr>
                                    </p:animEffect>
                                  </p:childTnLst>
                                </p:cTn>
                              </p:par>
                            </p:childTnLst>
                          </p:cTn>
                        </p:par>
                        <p:par>
                          <p:cTn id="27" fill="hold" nodeType="afterGroup">
                            <p:stCondLst>
                              <p:cond delay="1000"/>
                            </p:stCondLst>
                            <p:childTnLst>
                              <p:par>
                                <p:cTn id="28" presetID="53" presetClass="entr" presetSubtype="0" fill="hold" grpId="0" nodeType="afterEffect">
                                  <p:stCondLst>
                                    <p:cond delay="0"/>
                                  </p:stCondLst>
                                  <p:childTnLst>
                                    <p:set>
                                      <p:cBhvr>
                                        <p:cTn id="29" dur="1" fill="hold">
                                          <p:stCondLst>
                                            <p:cond delay="0"/>
                                          </p:stCondLst>
                                        </p:cTn>
                                        <p:tgtEl>
                                          <p:spTgt spid="356371"/>
                                        </p:tgtEl>
                                        <p:attrNameLst>
                                          <p:attrName>style.visibility</p:attrName>
                                        </p:attrNameLst>
                                      </p:cBhvr>
                                      <p:to>
                                        <p:strVal val="visible"/>
                                      </p:to>
                                    </p:set>
                                    <p:anim calcmode="lin" valueType="num">
                                      <p:cBhvr>
                                        <p:cTn id="30" dur="1000" fill="hold"/>
                                        <p:tgtEl>
                                          <p:spTgt spid="356371"/>
                                        </p:tgtEl>
                                        <p:attrNameLst>
                                          <p:attrName>ppt_w</p:attrName>
                                        </p:attrNameLst>
                                      </p:cBhvr>
                                      <p:tavLst>
                                        <p:tav tm="0">
                                          <p:val>
                                            <p:fltVal val="0"/>
                                          </p:val>
                                        </p:tav>
                                        <p:tav tm="100000">
                                          <p:val>
                                            <p:strVal val="#ppt_w"/>
                                          </p:val>
                                        </p:tav>
                                      </p:tavLst>
                                    </p:anim>
                                    <p:anim calcmode="lin" valueType="num">
                                      <p:cBhvr>
                                        <p:cTn id="31" dur="1000" fill="hold"/>
                                        <p:tgtEl>
                                          <p:spTgt spid="356371"/>
                                        </p:tgtEl>
                                        <p:attrNameLst>
                                          <p:attrName>ppt_h</p:attrName>
                                        </p:attrNameLst>
                                      </p:cBhvr>
                                      <p:tavLst>
                                        <p:tav tm="0">
                                          <p:val>
                                            <p:fltVal val="0"/>
                                          </p:val>
                                        </p:tav>
                                        <p:tav tm="100000">
                                          <p:val>
                                            <p:strVal val="#ppt_h"/>
                                          </p:val>
                                        </p:tav>
                                      </p:tavLst>
                                    </p:anim>
                                    <p:animEffect transition="in" filter="fade">
                                      <p:cBhvr>
                                        <p:cTn id="32" dur="1000"/>
                                        <p:tgtEl>
                                          <p:spTgt spid="356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0"/>
            <a:ext cx="7772400" cy="838200"/>
          </a:xfrm>
        </p:spPr>
        <p:txBody>
          <a:bodyPr/>
          <a:lstStyle/>
          <a:p>
            <a:r>
              <a:rPr lang="en-US" altLang="en-US" smtClean="0"/>
              <a:t>The Montgomery Bus Boycott</a:t>
            </a:r>
          </a:p>
        </p:txBody>
      </p:sp>
      <p:sp>
        <p:nvSpPr>
          <p:cNvPr id="6147" name="Rectangle 3"/>
          <p:cNvSpPr>
            <a:spLocks noGrp="1" noChangeArrowheads="1"/>
          </p:cNvSpPr>
          <p:nvPr>
            <p:ph type="body" idx="1"/>
          </p:nvPr>
        </p:nvSpPr>
        <p:spPr>
          <a:xfrm>
            <a:off x="838200" y="914400"/>
            <a:ext cx="8305800" cy="5943600"/>
          </a:xfrm>
        </p:spPr>
        <p:txBody>
          <a:bodyPr/>
          <a:lstStyle/>
          <a:p>
            <a:pPr>
              <a:lnSpc>
                <a:spcPct val="95000"/>
              </a:lnSpc>
            </a:pPr>
            <a:r>
              <a:rPr lang="en-US" altLang="en-US" sz="3800" smtClean="0"/>
              <a:t>In 1955, Rosa Parks’ arrest for disobeying</a:t>
            </a:r>
            <a:r>
              <a:rPr lang="en-US" altLang="en-US" sz="3000" smtClean="0"/>
              <a:t> </a:t>
            </a:r>
            <a:r>
              <a:rPr lang="en-US" altLang="en-US" sz="3800" smtClean="0"/>
              <a:t>an</a:t>
            </a:r>
            <a:r>
              <a:rPr lang="en-US" altLang="en-US" sz="3000" smtClean="0"/>
              <a:t> </a:t>
            </a:r>
            <a:r>
              <a:rPr lang="en-US" altLang="en-US" sz="3800" smtClean="0"/>
              <a:t>Alabama</a:t>
            </a:r>
            <a:r>
              <a:rPr lang="en-US" altLang="en-US" sz="3000" smtClean="0"/>
              <a:t> </a:t>
            </a:r>
            <a:r>
              <a:rPr lang="en-US" altLang="en-US" sz="3800" smtClean="0"/>
              <a:t>law</a:t>
            </a:r>
            <a:r>
              <a:rPr lang="en-US" altLang="en-US" sz="3000" smtClean="0"/>
              <a:t> </a:t>
            </a:r>
            <a:r>
              <a:rPr lang="en-US" altLang="en-US" sz="3800" smtClean="0"/>
              <a:t>requiring segregation on city buses sparked the </a:t>
            </a:r>
            <a:r>
              <a:rPr lang="en-US" altLang="en-US" sz="3800" u="sng" smtClean="0"/>
              <a:t>Montgomery Bus Boycott</a:t>
            </a:r>
            <a:r>
              <a:rPr lang="en-US" altLang="en-US" sz="3800" smtClean="0"/>
              <a:t> </a:t>
            </a:r>
          </a:p>
          <a:p>
            <a:pPr lvl="1">
              <a:lnSpc>
                <a:spcPct val="95000"/>
              </a:lnSpc>
            </a:pPr>
            <a:r>
              <a:rPr lang="en-US" altLang="en-US" sz="3800" smtClean="0"/>
              <a:t>Minister Martin Luther King, Jr. organized</a:t>
            </a:r>
            <a:r>
              <a:rPr lang="en-US" altLang="en-US" sz="3000" smtClean="0"/>
              <a:t> </a:t>
            </a:r>
            <a:r>
              <a:rPr lang="en-US" altLang="en-US" sz="3800" smtClean="0"/>
              <a:t>a</a:t>
            </a:r>
            <a:r>
              <a:rPr lang="en-US" altLang="en-US" sz="3000" smtClean="0"/>
              <a:t> </a:t>
            </a:r>
            <a:r>
              <a:rPr lang="en-US" altLang="en-US" sz="3800" smtClean="0"/>
              <a:t>381-day</a:t>
            </a:r>
            <a:r>
              <a:rPr lang="en-US" altLang="en-US" sz="3000" smtClean="0"/>
              <a:t> </a:t>
            </a:r>
            <a:r>
              <a:rPr lang="en-US" altLang="en-US" sz="3800" smtClean="0"/>
              <a:t>boycott</a:t>
            </a:r>
            <a:r>
              <a:rPr lang="en-US" altLang="en-US" sz="3000" smtClean="0"/>
              <a:t> </a:t>
            </a:r>
            <a:r>
              <a:rPr lang="en-US" altLang="en-US" sz="3800" smtClean="0"/>
              <a:t>of</a:t>
            </a:r>
            <a:r>
              <a:rPr lang="en-US" altLang="en-US" sz="3000" smtClean="0"/>
              <a:t> </a:t>
            </a:r>
            <a:r>
              <a:rPr lang="en-US" altLang="en-US" sz="3800" smtClean="0"/>
              <a:t>the bus system to protest segregation</a:t>
            </a:r>
          </a:p>
          <a:p>
            <a:pPr lvl="1">
              <a:lnSpc>
                <a:spcPct val="95000"/>
              </a:lnSpc>
            </a:pPr>
            <a:r>
              <a:rPr lang="en-US" altLang="en-US" sz="3800" smtClean="0"/>
              <a:t>The boycott led to the integration of city buses &amp; to the rise of MLK as the leader of black civil rights</a:t>
            </a:r>
          </a:p>
        </p:txBody>
      </p:sp>
    </p:spTree>
    <p:extLst>
      <p:ext uri="{BB962C8B-B14F-4D97-AF65-F5344CB8AC3E}">
        <p14:creationId xmlns:p14="http://schemas.microsoft.com/office/powerpoint/2010/main" val="3480890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762000"/>
          </a:xfrm>
        </p:spPr>
        <p:txBody>
          <a:bodyPr/>
          <a:lstStyle/>
          <a:p>
            <a:r>
              <a:rPr lang="en-US" altLang="en-US" smtClean="0"/>
              <a:t>March in Selma, 1965</a:t>
            </a:r>
          </a:p>
        </p:txBody>
      </p:sp>
      <p:sp>
        <p:nvSpPr>
          <p:cNvPr id="29699" name="Rectangle 3"/>
          <p:cNvSpPr>
            <a:spLocks noGrp="1" noChangeArrowheads="1"/>
          </p:cNvSpPr>
          <p:nvPr>
            <p:ph type="body" idx="1"/>
          </p:nvPr>
        </p:nvSpPr>
        <p:spPr>
          <a:xfrm>
            <a:off x="0" y="762000"/>
            <a:ext cx="9144000" cy="6096000"/>
          </a:xfrm>
        </p:spPr>
        <p:txBody>
          <a:bodyPr/>
          <a:lstStyle/>
          <a:p>
            <a:pPr>
              <a:lnSpc>
                <a:spcPct val="95000"/>
              </a:lnSpc>
            </a:pPr>
            <a:r>
              <a:rPr lang="en-US" altLang="en-US" sz="3900" smtClean="0"/>
              <a:t>Civil rights leaders responded with new initiatives to bring voting rights</a:t>
            </a:r>
          </a:p>
          <a:p>
            <a:pPr lvl="1">
              <a:lnSpc>
                <a:spcPct val="95000"/>
              </a:lnSpc>
            </a:pPr>
            <a:r>
              <a:rPr lang="en-US" altLang="en-US" sz="3900" smtClean="0"/>
              <a:t>In 1965, MLK organized a march in Selma, Alabama to protest voting restrictions</a:t>
            </a:r>
          </a:p>
          <a:p>
            <a:pPr lvl="1">
              <a:lnSpc>
                <a:spcPct val="95000"/>
              </a:lnSpc>
            </a:pPr>
            <a:r>
              <a:rPr lang="en-US" altLang="en-US" sz="3900" smtClean="0"/>
              <a:t>Police violence at </a:t>
            </a:r>
            <a:br>
              <a:rPr lang="en-US" altLang="en-US" sz="3900" smtClean="0"/>
            </a:br>
            <a:r>
              <a:rPr lang="en-US" altLang="en-US" sz="3900" smtClean="0"/>
              <a:t>Selma convinced </a:t>
            </a:r>
            <a:br>
              <a:rPr lang="en-US" altLang="en-US" sz="3900" smtClean="0"/>
            </a:br>
            <a:r>
              <a:rPr lang="en-US" altLang="en-US" sz="3900" smtClean="0"/>
              <a:t>President Johnson </a:t>
            </a:r>
            <a:br>
              <a:rPr lang="en-US" altLang="en-US" sz="3900" smtClean="0"/>
            </a:br>
            <a:r>
              <a:rPr lang="en-US" altLang="en-US" sz="3900" smtClean="0"/>
              <a:t>to push for a new </a:t>
            </a:r>
            <a:br>
              <a:rPr lang="en-US" altLang="en-US" sz="3900" smtClean="0"/>
            </a:br>
            <a:r>
              <a:rPr lang="en-US" altLang="en-US" sz="3900" smtClean="0"/>
              <a:t>federal voting law </a:t>
            </a:r>
          </a:p>
        </p:txBody>
      </p:sp>
      <p:pic>
        <p:nvPicPr>
          <p:cNvPr id="353284" name="Picture 4" descr="SelmaMarchMartinCoretta"/>
          <p:cNvPicPr>
            <a:picLocks noChangeAspect="1" noChangeArrowheads="1"/>
          </p:cNvPicPr>
          <p:nvPr/>
        </p:nvPicPr>
        <p:blipFill>
          <a:blip r:embed="rId3">
            <a:extLst>
              <a:ext uri="{28A0092B-C50C-407E-A947-70E740481C1C}">
                <a14:useLocalDpi xmlns:a14="http://schemas.microsoft.com/office/drawing/2010/main" val="0"/>
              </a:ext>
            </a:extLst>
          </a:blip>
          <a:srcRect l="8333" t="10426" r="18056"/>
          <a:stretch>
            <a:fillRect/>
          </a:stretch>
        </p:blipFill>
        <p:spPr bwMode="auto">
          <a:xfrm>
            <a:off x="5105400" y="3235325"/>
            <a:ext cx="4038600" cy="3622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3285" name="Picture 5" descr="bridge"/>
          <p:cNvPicPr>
            <a:picLocks noChangeAspect="1" noChangeArrowheads="1"/>
          </p:cNvPicPr>
          <p:nvPr/>
        </p:nvPicPr>
        <p:blipFill>
          <a:blip r:embed="rId4">
            <a:lum bright="-6000" contrast="30000"/>
            <a:extLst>
              <a:ext uri="{28A0092B-C50C-407E-A947-70E740481C1C}">
                <a14:useLocalDpi xmlns:a14="http://schemas.microsoft.com/office/drawing/2010/main" val="0"/>
              </a:ext>
            </a:extLst>
          </a:blip>
          <a:srcRect l="4286" t="2948" r="18571"/>
          <a:stretch>
            <a:fillRect/>
          </a:stretch>
        </p:blipFill>
        <p:spPr bwMode="auto">
          <a:xfrm>
            <a:off x="5029200" y="3200400"/>
            <a:ext cx="41148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3286" name="Picture 6" descr="capt"/>
          <p:cNvPicPr>
            <a:picLocks noChangeAspect="1" noChangeArrowheads="1"/>
          </p:cNvPicPr>
          <p:nvPr/>
        </p:nvPicPr>
        <p:blipFill>
          <a:blip r:embed="rId5">
            <a:extLst>
              <a:ext uri="{28A0092B-C50C-407E-A947-70E740481C1C}">
                <a14:useLocalDpi xmlns:a14="http://schemas.microsoft.com/office/drawing/2010/main" val="0"/>
              </a:ext>
            </a:extLst>
          </a:blip>
          <a:srcRect l="36458" t="24036" r="7292"/>
          <a:stretch>
            <a:fillRect/>
          </a:stretch>
        </p:blipFill>
        <p:spPr bwMode="auto">
          <a:xfrm>
            <a:off x="5029200" y="3200400"/>
            <a:ext cx="411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665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353284"/>
                                        </p:tgtEl>
                                      </p:cBhvr>
                                    </p:animEffect>
                                    <p:set>
                                      <p:cBhvr>
                                        <p:cTn id="7" dur="1" fill="hold">
                                          <p:stCondLst>
                                            <p:cond delay="999"/>
                                          </p:stCondLst>
                                        </p:cTn>
                                        <p:tgtEl>
                                          <p:spTgt spid="35328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53285"/>
                                        </p:tgtEl>
                                        <p:attrNameLst>
                                          <p:attrName>style.visibility</p:attrName>
                                        </p:attrNameLst>
                                      </p:cBhvr>
                                      <p:to>
                                        <p:strVal val="visible"/>
                                      </p:to>
                                    </p:set>
                                    <p:animEffect transition="in" filter="fade">
                                      <p:cBhvr>
                                        <p:cTn id="10" dur="1000"/>
                                        <p:tgtEl>
                                          <p:spTgt spid="3532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1000"/>
                                        <p:tgtEl>
                                          <p:spTgt spid="353285"/>
                                        </p:tgtEl>
                                      </p:cBhvr>
                                    </p:animEffect>
                                    <p:set>
                                      <p:cBhvr>
                                        <p:cTn id="15" dur="1" fill="hold">
                                          <p:stCondLst>
                                            <p:cond delay="999"/>
                                          </p:stCondLst>
                                        </p:cTn>
                                        <p:tgtEl>
                                          <p:spTgt spid="35328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53286"/>
                                        </p:tgtEl>
                                        <p:attrNameLst>
                                          <p:attrName>style.visibility</p:attrName>
                                        </p:attrNameLst>
                                      </p:cBhvr>
                                      <p:to>
                                        <p:strVal val="visible"/>
                                      </p:to>
                                    </p:set>
                                    <p:animEffect transition="in" filter="fade">
                                      <p:cBhvr>
                                        <p:cTn id="18" dur="1000"/>
                                        <p:tgtEl>
                                          <p:spTgt spid="353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0"/>
            <a:ext cx="7772400" cy="762000"/>
          </a:xfrm>
        </p:spPr>
        <p:txBody>
          <a:bodyPr/>
          <a:lstStyle/>
          <a:p>
            <a:r>
              <a:rPr lang="en-US" altLang="en-US" smtClean="0"/>
              <a:t>Civil Rights under LBJ</a:t>
            </a:r>
          </a:p>
        </p:txBody>
      </p:sp>
      <p:sp>
        <p:nvSpPr>
          <p:cNvPr id="372739" name="Rectangle 3"/>
          <p:cNvSpPr>
            <a:spLocks noGrp="1" noChangeArrowheads="1"/>
          </p:cNvSpPr>
          <p:nvPr>
            <p:ph type="body" idx="1"/>
          </p:nvPr>
        </p:nvSpPr>
        <p:spPr>
          <a:xfrm>
            <a:off x="838200" y="762000"/>
            <a:ext cx="8305800" cy="6096000"/>
          </a:xfrm>
        </p:spPr>
        <p:txBody>
          <a:bodyPr/>
          <a:lstStyle/>
          <a:p>
            <a:pPr>
              <a:lnSpc>
                <a:spcPct val="95000"/>
              </a:lnSpc>
              <a:defRPr/>
            </a:pPr>
            <a:r>
              <a:rPr lang="en-US" sz="3900" smtClean="0"/>
              <a:t>After the Selma march, LBJ signed the </a:t>
            </a:r>
            <a:r>
              <a:rPr lang="en-US" sz="3900" u="sng" smtClean="0">
                <a:effectLst>
                  <a:outerShdw blurRad="38100" dist="38100" dir="2700000" algn="tl">
                    <a:srgbClr val="C0C0C0"/>
                  </a:outerShdw>
                </a:effectLst>
              </a:rPr>
              <a:t>Voting Rights Act of 1965</a:t>
            </a:r>
            <a:r>
              <a:rPr lang="en-US" sz="3900" smtClean="0">
                <a:effectLst>
                  <a:outerShdw blurRad="38100" dist="38100" dir="2700000" algn="tl">
                    <a:srgbClr val="C0C0C0"/>
                  </a:outerShdw>
                </a:effectLst>
              </a:rPr>
              <a:t>:</a:t>
            </a:r>
            <a:endParaRPr lang="en-US" sz="3900" smtClean="0"/>
          </a:p>
          <a:p>
            <a:pPr lvl="1">
              <a:lnSpc>
                <a:spcPct val="95000"/>
              </a:lnSpc>
              <a:defRPr/>
            </a:pPr>
            <a:r>
              <a:rPr lang="en-US" sz="3900" smtClean="0"/>
              <a:t>Banned literacy tests &amp; sent federal voting officials into the South to protect voters</a:t>
            </a:r>
          </a:p>
          <a:p>
            <a:pPr lvl="1">
              <a:lnSpc>
                <a:spcPct val="95000"/>
              </a:lnSpc>
              <a:defRPr/>
            </a:pPr>
            <a:r>
              <a:rPr lang="en-US" sz="3900" smtClean="0"/>
              <a:t>Voter registration &amp; turnout increased among black citizens</a:t>
            </a:r>
          </a:p>
          <a:p>
            <a:pPr lvl="1">
              <a:lnSpc>
                <a:spcPct val="95000"/>
              </a:lnSpc>
              <a:defRPr/>
            </a:pPr>
            <a:r>
              <a:rPr lang="en-US" sz="3900" smtClean="0"/>
              <a:t>African Americans elected black politicians for the 1</a:t>
            </a:r>
            <a:r>
              <a:rPr lang="en-US" sz="3900" baseline="30000" smtClean="0"/>
              <a:t>st</a:t>
            </a:r>
            <a:r>
              <a:rPr lang="en-US" sz="3900" smtClean="0"/>
              <a:t> time since Reconstruction (1865-1877)</a:t>
            </a:r>
          </a:p>
        </p:txBody>
      </p:sp>
    </p:spTree>
    <p:extLst>
      <p:ext uri="{BB962C8B-B14F-4D97-AF65-F5344CB8AC3E}">
        <p14:creationId xmlns:p14="http://schemas.microsoft.com/office/powerpoint/2010/main" val="2274990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ltLang="en-US" smtClean="0"/>
          </a:p>
        </p:txBody>
      </p:sp>
      <p:sp>
        <p:nvSpPr>
          <p:cNvPr id="32771" name="Rectangle 3"/>
          <p:cNvSpPr>
            <a:spLocks noGrp="1" noChangeArrowheads="1"/>
          </p:cNvSpPr>
          <p:nvPr>
            <p:ph type="body" idx="1"/>
          </p:nvPr>
        </p:nvSpPr>
        <p:spPr/>
        <p:txBody>
          <a:bodyPr/>
          <a:lstStyle/>
          <a:p>
            <a:endParaRPr lang="en-US" altLang="en-US" smtClean="0"/>
          </a:p>
        </p:txBody>
      </p:sp>
      <p:pic>
        <p:nvPicPr>
          <p:cNvPr id="32772" name="Picture 4" descr="218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525"/>
            <a:ext cx="838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1593589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38200" y="0"/>
            <a:ext cx="8077200" cy="990600"/>
          </a:xfrm>
        </p:spPr>
        <p:txBody>
          <a:bodyPr/>
          <a:lstStyle/>
          <a:p>
            <a:r>
              <a:rPr lang="en-US" altLang="en-US" smtClean="0"/>
              <a:t>Conclusions</a:t>
            </a:r>
          </a:p>
        </p:txBody>
      </p:sp>
      <p:sp>
        <p:nvSpPr>
          <p:cNvPr id="33795" name="Rectangle 3"/>
          <p:cNvSpPr>
            <a:spLocks noGrp="1" noChangeArrowheads="1"/>
          </p:cNvSpPr>
          <p:nvPr>
            <p:ph type="body" idx="1"/>
          </p:nvPr>
        </p:nvSpPr>
        <p:spPr>
          <a:xfrm>
            <a:off x="762000" y="914400"/>
            <a:ext cx="8382000" cy="5943600"/>
          </a:xfrm>
        </p:spPr>
        <p:txBody>
          <a:bodyPr/>
          <a:lstStyle/>
          <a:p>
            <a:r>
              <a:rPr lang="en-US" altLang="en-US" smtClean="0"/>
              <a:t>The Civil Rights movement of the 1950s &amp; 1960s finally brought an end to segregation </a:t>
            </a:r>
          </a:p>
          <a:p>
            <a:pPr lvl="1"/>
            <a:r>
              <a:rPr lang="en-US" altLang="en-US" smtClean="0"/>
              <a:t>African Americans gained protection of their voting rights </a:t>
            </a:r>
          </a:p>
          <a:p>
            <a:pPr lvl="1"/>
            <a:r>
              <a:rPr lang="en-US" altLang="en-US" smtClean="0"/>
              <a:t>The Civil Rights movement inspired other minority groups to demand equality </a:t>
            </a:r>
          </a:p>
        </p:txBody>
      </p:sp>
    </p:spTree>
    <p:extLst>
      <p:ext uri="{BB962C8B-B14F-4D97-AF65-F5344CB8AC3E}">
        <p14:creationId xmlns:p14="http://schemas.microsoft.com/office/powerpoint/2010/main" val="299444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0" y="0"/>
            <a:ext cx="8915400" cy="1143000"/>
          </a:xfrm>
        </p:spPr>
        <p:txBody>
          <a:bodyPr/>
          <a:lstStyle/>
          <a:p>
            <a:pPr>
              <a:defRPr/>
            </a:pPr>
            <a:r>
              <a:rPr lang="en-US" smtClean="0">
                <a:solidFill>
                  <a:schemeClr val="tx1"/>
                </a:solidFill>
                <a:effectLst>
                  <a:outerShdw blurRad="38100" dist="38100" dir="2700000" algn="tl">
                    <a:srgbClr val="FFFFFF"/>
                  </a:outerShdw>
                </a:effectLst>
                <a:latin typeface="Calibri" pitchFamily="34" charset="0"/>
              </a:rPr>
              <a:t>“I Have a Dream” Analysis</a:t>
            </a:r>
          </a:p>
        </p:txBody>
      </p:sp>
      <p:sp>
        <p:nvSpPr>
          <p:cNvPr id="34819" name="Rectangle 3"/>
          <p:cNvSpPr>
            <a:spLocks noGrp="1" noChangeArrowheads="1"/>
          </p:cNvSpPr>
          <p:nvPr>
            <p:ph type="body" idx="1"/>
          </p:nvPr>
        </p:nvSpPr>
        <p:spPr>
          <a:xfrm>
            <a:off x="0" y="990600"/>
            <a:ext cx="9144000" cy="5867400"/>
          </a:xfrm>
        </p:spPr>
        <p:txBody>
          <a:bodyPr/>
          <a:lstStyle/>
          <a:p>
            <a:pPr>
              <a:lnSpc>
                <a:spcPct val="90000"/>
              </a:lnSpc>
            </a:pPr>
            <a:r>
              <a:rPr lang="en-US" altLang="en-US" sz="3900" smtClean="0">
                <a:latin typeface="Calibri" pitchFamily="34" charset="0"/>
              </a:rPr>
              <a:t>What was the impact of the Civil Rights movement in America?</a:t>
            </a:r>
          </a:p>
          <a:p>
            <a:pPr lvl="1">
              <a:lnSpc>
                <a:spcPct val="90000"/>
              </a:lnSpc>
            </a:pPr>
            <a:r>
              <a:rPr lang="en-US" altLang="en-US" sz="3900" smtClean="0">
                <a:latin typeface="Calibri" pitchFamily="34" charset="0"/>
              </a:rPr>
              <a:t>Listen to MLK’s “I Have a Dream” speech &amp; identify the major points</a:t>
            </a:r>
          </a:p>
          <a:p>
            <a:pPr lvl="1">
              <a:lnSpc>
                <a:spcPct val="90000"/>
              </a:lnSpc>
            </a:pPr>
            <a:r>
              <a:rPr lang="en-US" altLang="en-US" sz="3900" smtClean="0">
                <a:latin typeface="Calibri" pitchFamily="34" charset="0"/>
              </a:rPr>
              <a:t>Examine the data provided: </a:t>
            </a:r>
            <a:br>
              <a:rPr lang="en-US" altLang="en-US" sz="3900" smtClean="0">
                <a:latin typeface="Calibri" pitchFamily="34" charset="0"/>
              </a:rPr>
            </a:br>
            <a:r>
              <a:rPr lang="en-US" altLang="en-US" sz="3900" smtClean="0">
                <a:latin typeface="Calibri" pitchFamily="34" charset="0"/>
              </a:rPr>
              <a:t>To what extent was MLK’s </a:t>
            </a:r>
            <a:br>
              <a:rPr lang="en-US" altLang="en-US" sz="3900" smtClean="0">
                <a:latin typeface="Calibri" pitchFamily="34" charset="0"/>
              </a:rPr>
            </a:br>
            <a:r>
              <a:rPr lang="en-US" altLang="en-US" sz="3900" smtClean="0">
                <a:latin typeface="Calibri" pitchFamily="34" charset="0"/>
              </a:rPr>
              <a:t>dream a reality by the end </a:t>
            </a:r>
            <a:br>
              <a:rPr lang="en-US" altLang="en-US" sz="3900" smtClean="0">
                <a:latin typeface="Calibri" pitchFamily="34" charset="0"/>
              </a:rPr>
            </a:br>
            <a:r>
              <a:rPr lang="en-US" altLang="en-US" sz="3900" smtClean="0">
                <a:latin typeface="Calibri" pitchFamily="34" charset="0"/>
              </a:rPr>
              <a:t>of the 1960s? </a:t>
            </a:r>
          </a:p>
          <a:p>
            <a:pPr lvl="1">
              <a:lnSpc>
                <a:spcPct val="90000"/>
              </a:lnSpc>
            </a:pPr>
            <a:r>
              <a:rPr lang="en-US" altLang="en-US" sz="3900" smtClean="0">
                <a:latin typeface="Calibri" pitchFamily="34" charset="0"/>
              </a:rPr>
              <a:t>To what extent is MLK’s </a:t>
            </a:r>
            <a:br>
              <a:rPr lang="en-US" altLang="en-US" sz="3900" smtClean="0">
                <a:latin typeface="Calibri" pitchFamily="34" charset="0"/>
              </a:rPr>
            </a:br>
            <a:r>
              <a:rPr lang="en-US" altLang="en-US" sz="3900" smtClean="0">
                <a:latin typeface="Calibri" pitchFamily="34" charset="0"/>
              </a:rPr>
              <a:t>dream a reality today?</a:t>
            </a:r>
          </a:p>
        </p:txBody>
      </p:sp>
      <p:pic>
        <p:nvPicPr>
          <p:cNvPr id="34820" name="Picture 6" descr="mlkihaveadreamgogo"/>
          <p:cNvPicPr>
            <a:picLocks noChangeAspect="1" noChangeArrowheads="1"/>
          </p:cNvPicPr>
          <p:nvPr/>
        </p:nvPicPr>
        <p:blipFill>
          <a:blip r:embed="rId3">
            <a:extLst>
              <a:ext uri="{28A0092B-C50C-407E-A947-70E740481C1C}">
                <a14:useLocalDpi xmlns:a14="http://schemas.microsoft.com/office/drawing/2010/main" val="0"/>
              </a:ext>
            </a:extLst>
          </a:blip>
          <a:srcRect l="20399" t="30811" r="8640"/>
          <a:stretch>
            <a:fillRect/>
          </a:stretch>
        </p:blipFill>
        <p:spPr bwMode="auto">
          <a:xfrm>
            <a:off x="6397625" y="2897188"/>
            <a:ext cx="2743200" cy="3960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MLK I Have a Dream Speech (entire speech).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305800" y="1676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129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660)">
                                      <p:cBhvr>
                                        <p:cTn id="6" dur="3276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838200" y="228600"/>
            <a:ext cx="8305800" cy="6629400"/>
          </a:xfrm>
        </p:spPr>
        <p:txBody>
          <a:bodyPr/>
          <a:lstStyle/>
          <a:p>
            <a:pPr>
              <a:lnSpc>
                <a:spcPct val="90000"/>
              </a:lnSpc>
              <a:spcBef>
                <a:spcPct val="0"/>
              </a:spcBef>
            </a:pPr>
            <a:r>
              <a:rPr lang="en-US" altLang="en-US" sz="3800" u="sng" smtClean="0">
                <a:latin typeface="Calibri" pitchFamily="34" charset="0"/>
                <a:ea typeface="Calibri" pitchFamily="34" charset="0"/>
                <a:cs typeface="Calibri" pitchFamily="34" charset="0"/>
              </a:rPr>
              <a:t>Essential Question</a:t>
            </a:r>
            <a:r>
              <a:rPr lang="en-US" altLang="en-US" sz="3800" smtClean="0">
                <a:latin typeface="Calibri" pitchFamily="34" charset="0"/>
                <a:ea typeface="Calibri" pitchFamily="34" charset="0"/>
                <a:cs typeface="Calibri" pitchFamily="34" charset="0"/>
              </a:rPr>
              <a:t>:</a:t>
            </a:r>
          </a:p>
          <a:p>
            <a:pPr lvl="1">
              <a:lnSpc>
                <a:spcPct val="90000"/>
              </a:lnSpc>
              <a:spcBef>
                <a:spcPct val="0"/>
              </a:spcBef>
            </a:pPr>
            <a:r>
              <a:rPr lang="en-US" altLang="en-US" sz="3800" smtClean="0">
                <a:latin typeface="Calibri" pitchFamily="34" charset="0"/>
                <a:ea typeface="Calibri" pitchFamily="34" charset="0"/>
                <a:cs typeface="Calibri" pitchFamily="34" charset="0"/>
              </a:rPr>
              <a:t>What was the difference in the </a:t>
            </a:r>
            <a:br>
              <a:rPr lang="en-US" altLang="en-US" sz="3800" smtClean="0">
                <a:latin typeface="Calibri" pitchFamily="34" charset="0"/>
                <a:ea typeface="Calibri" pitchFamily="34" charset="0"/>
                <a:cs typeface="Calibri" pitchFamily="34" charset="0"/>
              </a:rPr>
            </a:br>
            <a:r>
              <a:rPr lang="en-US" altLang="en-US" sz="3800" smtClean="0">
                <a:latin typeface="Calibri" pitchFamily="34" charset="0"/>
                <a:ea typeface="Calibri" pitchFamily="34" charset="0"/>
                <a:cs typeface="Calibri" pitchFamily="34" charset="0"/>
              </a:rPr>
              <a:t>civil rights philosophies of </a:t>
            </a:r>
            <a:br>
              <a:rPr lang="en-US" altLang="en-US" sz="3800" smtClean="0">
                <a:latin typeface="Calibri" pitchFamily="34" charset="0"/>
                <a:ea typeface="Calibri" pitchFamily="34" charset="0"/>
                <a:cs typeface="Calibri" pitchFamily="34" charset="0"/>
              </a:rPr>
            </a:br>
            <a:r>
              <a:rPr lang="en-US" altLang="en-US" sz="3800" smtClean="0">
                <a:latin typeface="Calibri" pitchFamily="34" charset="0"/>
                <a:ea typeface="Calibri" pitchFamily="34" charset="0"/>
                <a:cs typeface="Calibri" pitchFamily="34" charset="0"/>
              </a:rPr>
              <a:t>Martin Luther King &amp; Malcolm X? </a:t>
            </a:r>
          </a:p>
          <a:p>
            <a:pPr lvl="1">
              <a:lnSpc>
                <a:spcPct val="90000"/>
              </a:lnSpc>
              <a:spcBef>
                <a:spcPct val="0"/>
              </a:spcBef>
            </a:pPr>
            <a:endParaRPr lang="en-US" altLang="en-US" sz="3800" smtClean="0">
              <a:latin typeface="Calibri" pitchFamily="34" charset="0"/>
              <a:ea typeface="Calibri" pitchFamily="34" charset="0"/>
              <a:cs typeface="Calibri" pitchFamily="34" charset="0"/>
            </a:endParaRPr>
          </a:p>
          <a:p>
            <a:pPr>
              <a:lnSpc>
                <a:spcPct val="90000"/>
              </a:lnSpc>
              <a:spcBef>
                <a:spcPct val="0"/>
              </a:spcBef>
            </a:pPr>
            <a:r>
              <a:rPr lang="en-US" altLang="en-US" sz="3800" u="sng" smtClean="0">
                <a:solidFill>
                  <a:srgbClr val="C00000"/>
                </a:solidFill>
                <a:latin typeface="Calibri" pitchFamily="34" charset="0"/>
                <a:ea typeface="Calibri" pitchFamily="34" charset="0"/>
                <a:cs typeface="Calibri" pitchFamily="34" charset="0"/>
              </a:rPr>
              <a:t>CPUSH  Agenda for Unit 13.2:</a:t>
            </a:r>
            <a:endParaRPr lang="en-US" altLang="en-US" sz="3800" smtClean="0">
              <a:solidFill>
                <a:srgbClr val="C00000"/>
              </a:solidFill>
              <a:latin typeface="Calibri" pitchFamily="34" charset="0"/>
              <a:ea typeface="Calibri" pitchFamily="34" charset="0"/>
              <a:cs typeface="Calibri" pitchFamily="34" charset="0"/>
            </a:endParaRPr>
          </a:p>
          <a:p>
            <a:pPr lvl="1">
              <a:lnSpc>
                <a:spcPct val="90000"/>
              </a:lnSpc>
              <a:spcBef>
                <a:spcPct val="0"/>
              </a:spcBef>
              <a:spcAft>
                <a:spcPts val="600"/>
              </a:spcAft>
            </a:pPr>
            <a:r>
              <a:rPr lang="en-US" altLang="en-US" sz="3800" smtClean="0">
                <a:solidFill>
                  <a:srgbClr val="C00000"/>
                </a:solidFill>
                <a:latin typeface="Calibri" pitchFamily="34" charset="0"/>
                <a:ea typeface="Calibri" pitchFamily="34" charset="0"/>
                <a:cs typeface="Calibri" pitchFamily="34" charset="0"/>
              </a:rPr>
              <a:t>Clicker Questions</a:t>
            </a:r>
          </a:p>
          <a:p>
            <a:pPr lvl="1">
              <a:lnSpc>
                <a:spcPct val="90000"/>
              </a:lnSpc>
              <a:spcBef>
                <a:spcPct val="0"/>
              </a:spcBef>
              <a:spcAft>
                <a:spcPts val="600"/>
              </a:spcAft>
            </a:pPr>
            <a:r>
              <a:rPr lang="en-US" altLang="en-US" sz="3800" smtClean="0">
                <a:solidFill>
                  <a:srgbClr val="C00000"/>
                </a:solidFill>
                <a:latin typeface="Calibri" pitchFamily="34" charset="0"/>
                <a:ea typeface="Calibri" pitchFamily="34" charset="0"/>
                <a:cs typeface="Calibri" pitchFamily="34" charset="0"/>
              </a:rPr>
              <a:t>“MLK vs. Malcolm X” activity </a:t>
            </a:r>
          </a:p>
          <a:p>
            <a:pPr lvl="1">
              <a:lnSpc>
                <a:spcPct val="90000"/>
              </a:lnSpc>
              <a:spcBef>
                <a:spcPct val="0"/>
              </a:spcBef>
              <a:spcAft>
                <a:spcPts val="600"/>
              </a:spcAft>
            </a:pPr>
            <a:r>
              <a:rPr lang="en-US" altLang="en-US" sz="3800" smtClean="0">
                <a:solidFill>
                  <a:srgbClr val="0000CC"/>
                </a:solidFill>
                <a:latin typeface="Calibri" pitchFamily="34" charset="0"/>
                <a:ea typeface="Calibri" pitchFamily="34" charset="0"/>
                <a:cs typeface="Calibri" pitchFamily="34" charset="0"/>
              </a:rPr>
              <a:t>Today’s HW: </a:t>
            </a:r>
            <a:r>
              <a:rPr lang="en-US" altLang="en-US" sz="3800" b="1" u="sng" smtClean="0">
                <a:solidFill>
                  <a:srgbClr val="0000CC"/>
                </a:solidFill>
                <a:latin typeface="Calibri" pitchFamily="34" charset="0"/>
                <a:ea typeface="Calibri" pitchFamily="34" charset="0"/>
                <a:cs typeface="Calibri" pitchFamily="34" charset="0"/>
              </a:rPr>
              <a:t>28.1</a:t>
            </a:r>
          </a:p>
          <a:p>
            <a:pPr lvl="1">
              <a:lnSpc>
                <a:spcPct val="90000"/>
              </a:lnSpc>
              <a:spcBef>
                <a:spcPct val="0"/>
              </a:spcBef>
              <a:spcAft>
                <a:spcPts val="600"/>
              </a:spcAft>
            </a:pPr>
            <a:r>
              <a:rPr lang="en-US" altLang="en-US" sz="3800" smtClean="0">
                <a:solidFill>
                  <a:srgbClr val="660066"/>
                </a:solidFill>
                <a:latin typeface="Calibri" pitchFamily="34" charset="0"/>
                <a:ea typeface="Calibri" pitchFamily="34" charset="0"/>
                <a:cs typeface="Calibri" pitchFamily="34" charset="0"/>
              </a:rPr>
              <a:t>Unit 13 Test: </a:t>
            </a:r>
            <a:r>
              <a:rPr lang="en-US" altLang="en-US" sz="3800" b="1" u="sng" smtClean="0">
                <a:solidFill>
                  <a:srgbClr val="660066"/>
                </a:solidFill>
                <a:latin typeface="Calibri" pitchFamily="34" charset="0"/>
                <a:ea typeface="Calibri" pitchFamily="34" charset="0"/>
                <a:cs typeface="Calibri" pitchFamily="34" charset="0"/>
              </a:rPr>
              <a:t>Tuesday, April 12</a:t>
            </a:r>
          </a:p>
          <a:p>
            <a:pPr lvl="1">
              <a:lnSpc>
                <a:spcPct val="90000"/>
              </a:lnSpc>
              <a:spcBef>
                <a:spcPct val="0"/>
              </a:spcBef>
              <a:spcAft>
                <a:spcPts val="600"/>
              </a:spcAft>
            </a:pPr>
            <a:r>
              <a:rPr lang="en-US" altLang="en-US" sz="3800" b="1" u="sng" smtClean="0">
                <a:solidFill>
                  <a:srgbClr val="003300"/>
                </a:solidFill>
                <a:latin typeface="Calibri" pitchFamily="34" charset="0"/>
                <a:ea typeface="Calibri" pitchFamily="34" charset="0"/>
                <a:cs typeface="Calibri" pitchFamily="34" charset="0"/>
              </a:rPr>
              <a:t>Bonus Points</a:t>
            </a:r>
            <a:r>
              <a:rPr lang="en-US" altLang="en-US" sz="3800" smtClean="0">
                <a:solidFill>
                  <a:srgbClr val="003300"/>
                </a:solidFill>
                <a:latin typeface="Calibri" pitchFamily="34" charset="0"/>
                <a:ea typeface="Calibri" pitchFamily="34" charset="0"/>
                <a:cs typeface="Calibri" pitchFamily="34" charset="0"/>
              </a:rPr>
              <a:t>!  Friday at 10:15 </a:t>
            </a:r>
            <a:br>
              <a:rPr lang="en-US" altLang="en-US" sz="3800" smtClean="0">
                <a:solidFill>
                  <a:srgbClr val="003300"/>
                </a:solidFill>
                <a:latin typeface="Calibri" pitchFamily="34" charset="0"/>
                <a:ea typeface="Calibri" pitchFamily="34" charset="0"/>
                <a:cs typeface="Calibri" pitchFamily="34" charset="0"/>
              </a:rPr>
            </a:br>
            <a:r>
              <a:rPr lang="en-US" altLang="en-US" sz="3800" smtClean="0">
                <a:solidFill>
                  <a:srgbClr val="003300"/>
                </a:solidFill>
                <a:latin typeface="Calibri" pitchFamily="34" charset="0"/>
                <a:ea typeface="Calibri" pitchFamily="34" charset="0"/>
                <a:cs typeface="Calibri" pitchFamily="34" charset="0"/>
              </a:rPr>
              <a:t>“Freedom Summer” video Room 407 </a:t>
            </a:r>
          </a:p>
        </p:txBody>
      </p:sp>
    </p:spTree>
    <p:extLst>
      <p:ext uri="{BB962C8B-B14F-4D97-AF65-F5344CB8AC3E}">
        <p14:creationId xmlns:p14="http://schemas.microsoft.com/office/powerpoint/2010/main" val="33616192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1600200" y="152400"/>
            <a:ext cx="6096000" cy="1143000"/>
          </a:xfrm>
          <a:prstGeom prst="wedgeRectCallout">
            <a:avLst>
              <a:gd name="adj1" fmla="val -12736"/>
              <a:gd name="adj2" fmla="val 3889"/>
            </a:avLst>
          </a:prstGeom>
          <a:solidFill>
            <a:srgbClr val="CCFFCC"/>
          </a:solidFill>
          <a:ln w="38100">
            <a:solidFill>
              <a:schemeClr val="tx1"/>
            </a:solidFill>
            <a:miter lim="800000"/>
            <a:headEnd/>
            <a:tailEnd/>
          </a:ln>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90000"/>
              </a:lnSpc>
              <a:spcBef>
                <a:spcPct val="0"/>
              </a:spcBef>
              <a:spcAft>
                <a:spcPct val="0"/>
              </a:spcAft>
            </a:pPr>
            <a:r>
              <a:rPr lang="en-US" altLang="en-US" sz="3600" b="0">
                <a:solidFill>
                  <a:srgbClr val="000000"/>
                </a:solidFill>
                <a:latin typeface="Calibri" pitchFamily="34" charset="0"/>
              </a:rPr>
              <a:t>Review Martin Luther King’s </a:t>
            </a:r>
            <a:br>
              <a:rPr lang="en-US" altLang="en-US" sz="3600" b="0">
                <a:solidFill>
                  <a:srgbClr val="000000"/>
                </a:solidFill>
                <a:latin typeface="Calibri" pitchFamily="34" charset="0"/>
              </a:rPr>
            </a:br>
            <a:r>
              <a:rPr lang="en-US" altLang="en-US" sz="3600" b="0">
                <a:solidFill>
                  <a:srgbClr val="000000"/>
                </a:solidFill>
                <a:latin typeface="Calibri" pitchFamily="34" charset="0"/>
              </a:rPr>
              <a:t>“Letter from a Birmingham Jail”</a:t>
            </a: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l="10156" t="31250" r="3125" b="23958"/>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40745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0" y="0"/>
            <a:ext cx="9144000" cy="1143000"/>
          </a:xfrm>
        </p:spPr>
        <p:txBody>
          <a:bodyPr/>
          <a:lstStyle/>
          <a:p>
            <a:pPr>
              <a:lnSpc>
                <a:spcPct val="90000"/>
              </a:lnSpc>
              <a:defRPr/>
            </a:pPr>
            <a:r>
              <a:rPr lang="en-US" sz="3800" u="sng" dirty="0" smtClean="0">
                <a:solidFill>
                  <a:schemeClr val="tx1"/>
                </a:solidFill>
                <a:effectLst>
                  <a:outerShdw blurRad="38100" dist="38100" dir="2700000" algn="tl">
                    <a:srgbClr val="C0C0C0"/>
                  </a:outerShdw>
                </a:effectLst>
                <a:latin typeface="Calibri" pitchFamily="34" charset="0"/>
              </a:rPr>
              <a:t>Competing Voices of Civil Rights</a:t>
            </a:r>
            <a:r>
              <a:rPr lang="en-US" sz="3800" dirty="0" smtClean="0">
                <a:solidFill>
                  <a:schemeClr val="tx1"/>
                </a:solidFill>
                <a:effectLst>
                  <a:outerShdw blurRad="38100" dist="38100" dir="2700000" algn="tl">
                    <a:srgbClr val="C0C0C0"/>
                  </a:outerShdw>
                </a:effectLst>
                <a:latin typeface="Calibri" pitchFamily="34" charset="0"/>
              </a:rPr>
              <a:t>:</a:t>
            </a:r>
            <a:br>
              <a:rPr lang="en-US" sz="3800" dirty="0" smtClean="0">
                <a:solidFill>
                  <a:schemeClr val="tx1"/>
                </a:solidFill>
                <a:effectLst>
                  <a:outerShdw blurRad="38100" dist="38100" dir="2700000" algn="tl">
                    <a:srgbClr val="C0C0C0"/>
                  </a:outerShdw>
                </a:effectLst>
                <a:latin typeface="Calibri" pitchFamily="34" charset="0"/>
              </a:rPr>
            </a:br>
            <a:r>
              <a:rPr lang="en-US" sz="3800" dirty="0" smtClean="0">
                <a:solidFill>
                  <a:srgbClr val="0000CC"/>
                </a:solidFill>
                <a:effectLst>
                  <a:outerShdw blurRad="38100" dist="38100" dir="2700000" algn="tl">
                    <a:srgbClr val="C0C0C0"/>
                  </a:outerShdw>
                </a:effectLst>
                <a:latin typeface="Calibri" pitchFamily="34" charset="0"/>
              </a:rPr>
              <a:t>Martin Luther King, Jr. </a:t>
            </a:r>
            <a:r>
              <a:rPr lang="en-US" sz="3800" dirty="0" smtClean="0">
                <a:solidFill>
                  <a:schemeClr val="tx1"/>
                </a:solidFill>
                <a:effectLst>
                  <a:outerShdw blurRad="38100" dist="38100" dir="2700000" algn="tl">
                    <a:srgbClr val="C0C0C0"/>
                  </a:outerShdw>
                </a:effectLst>
                <a:latin typeface="Calibri" pitchFamily="34" charset="0"/>
              </a:rPr>
              <a:t>vs. </a:t>
            </a:r>
            <a:r>
              <a:rPr lang="en-US" sz="3800" dirty="0" smtClean="0">
                <a:solidFill>
                  <a:srgbClr val="C00000"/>
                </a:solidFill>
                <a:effectLst>
                  <a:outerShdw blurRad="38100" dist="38100" dir="2700000" algn="tl">
                    <a:srgbClr val="C0C0C0"/>
                  </a:outerShdw>
                </a:effectLst>
                <a:latin typeface="Calibri" pitchFamily="34" charset="0"/>
              </a:rPr>
              <a:t>Malcolm X</a:t>
            </a:r>
          </a:p>
        </p:txBody>
      </p:sp>
      <p:sp>
        <p:nvSpPr>
          <p:cNvPr id="37891" name="Rectangle 3"/>
          <p:cNvSpPr>
            <a:spLocks noGrp="1" noChangeArrowheads="1"/>
          </p:cNvSpPr>
          <p:nvPr>
            <p:ph type="body" idx="1"/>
          </p:nvPr>
        </p:nvSpPr>
        <p:spPr>
          <a:xfrm>
            <a:off x="0" y="1295400"/>
            <a:ext cx="9144000" cy="5486400"/>
          </a:xfrm>
        </p:spPr>
        <p:txBody>
          <a:bodyPr/>
          <a:lstStyle/>
          <a:p>
            <a:pPr>
              <a:lnSpc>
                <a:spcPct val="90000"/>
              </a:lnSpc>
            </a:pPr>
            <a:r>
              <a:rPr lang="en-US" altLang="en-US" sz="3600" smtClean="0">
                <a:latin typeface="Calibri" pitchFamily="34" charset="0"/>
              </a:rPr>
              <a:t>Who was Malcolm X?</a:t>
            </a:r>
          </a:p>
          <a:p>
            <a:pPr lvl="1">
              <a:lnSpc>
                <a:spcPct val="90000"/>
              </a:lnSpc>
            </a:pPr>
            <a:r>
              <a:rPr lang="en-US" altLang="en-US" sz="3600" smtClean="0">
                <a:latin typeface="Calibri" pitchFamily="34" charset="0"/>
              </a:rPr>
              <a:t>Read background </a:t>
            </a:r>
            <a:br>
              <a:rPr lang="en-US" altLang="en-US" sz="3600" smtClean="0">
                <a:latin typeface="Calibri" pitchFamily="34" charset="0"/>
              </a:rPr>
            </a:br>
            <a:r>
              <a:rPr lang="en-US" altLang="en-US" sz="3600" smtClean="0">
                <a:latin typeface="Calibri" pitchFamily="34" charset="0"/>
              </a:rPr>
              <a:t>information, watch </a:t>
            </a:r>
            <a:br>
              <a:rPr lang="en-US" altLang="en-US" sz="3600" smtClean="0">
                <a:latin typeface="Calibri" pitchFamily="34" charset="0"/>
              </a:rPr>
            </a:br>
            <a:r>
              <a:rPr lang="en-US" altLang="en-US" sz="3600" smtClean="0">
                <a:latin typeface="Calibri" pitchFamily="34" charset="0"/>
              </a:rPr>
              <a:t>the Malcolm X video,  </a:t>
            </a:r>
            <a:br>
              <a:rPr lang="en-US" altLang="en-US" sz="3600" smtClean="0">
                <a:latin typeface="Calibri" pitchFamily="34" charset="0"/>
              </a:rPr>
            </a:br>
            <a:r>
              <a:rPr lang="en-US" altLang="en-US" sz="3600" smtClean="0">
                <a:latin typeface="Calibri" pitchFamily="34" charset="0"/>
              </a:rPr>
              <a:t>answer the questions</a:t>
            </a:r>
          </a:p>
          <a:p>
            <a:pPr lvl="1">
              <a:lnSpc>
                <a:spcPct val="90000"/>
              </a:lnSpc>
            </a:pPr>
            <a:r>
              <a:rPr lang="en-US" altLang="en-US" sz="3600" smtClean="0">
                <a:latin typeface="Calibri" pitchFamily="34" charset="0"/>
              </a:rPr>
              <a:t>Match the quotations with the appropriate author &amp; complete the Venn diagram </a:t>
            </a:r>
          </a:p>
          <a:p>
            <a:pPr lvl="1">
              <a:lnSpc>
                <a:spcPct val="90000"/>
              </a:lnSpc>
            </a:pPr>
            <a:r>
              <a:rPr lang="en-US" altLang="en-US" sz="3600" smtClean="0">
                <a:latin typeface="Calibri" pitchFamily="34" charset="0"/>
              </a:rPr>
              <a:t>Watch the video “Malcolm X on Martin Luther King” &amp; prepare for a discussion</a:t>
            </a:r>
          </a:p>
          <a:p>
            <a:pPr lvl="1">
              <a:lnSpc>
                <a:spcPct val="90000"/>
              </a:lnSpc>
            </a:pPr>
            <a:endParaRPr lang="en-US" altLang="en-US" sz="3600" smtClean="0">
              <a:latin typeface="Calibri" pitchFamily="34" charset="0"/>
            </a:endParaRPr>
          </a:p>
        </p:txBody>
      </p:sp>
    </p:spTree>
    <p:extLst>
      <p:ext uri="{BB962C8B-B14F-4D97-AF65-F5344CB8AC3E}">
        <p14:creationId xmlns:p14="http://schemas.microsoft.com/office/powerpoint/2010/main" val="1087852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0"/>
            <a:ext cx="8305800" cy="838200"/>
          </a:xfrm>
        </p:spPr>
        <p:txBody>
          <a:bodyPr/>
          <a:lstStyle/>
          <a:p>
            <a:r>
              <a:rPr lang="en-US" altLang="en-US" smtClean="0"/>
              <a:t>Martin Luther King, Jr.</a:t>
            </a:r>
          </a:p>
        </p:txBody>
      </p:sp>
      <p:sp>
        <p:nvSpPr>
          <p:cNvPr id="8195" name="Rectangle 3"/>
          <p:cNvSpPr>
            <a:spLocks noGrp="1" noChangeArrowheads="1"/>
          </p:cNvSpPr>
          <p:nvPr>
            <p:ph type="body" idx="1"/>
          </p:nvPr>
        </p:nvSpPr>
        <p:spPr>
          <a:xfrm>
            <a:off x="838200" y="838200"/>
            <a:ext cx="8305800" cy="6019800"/>
          </a:xfrm>
        </p:spPr>
        <p:txBody>
          <a:bodyPr/>
          <a:lstStyle/>
          <a:p>
            <a:pPr>
              <a:lnSpc>
                <a:spcPct val="95000"/>
              </a:lnSpc>
              <a:spcBef>
                <a:spcPct val="10000"/>
              </a:spcBef>
            </a:pPr>
            <a:r>
              <a:rPr lang="en-US" altLang="en-US" smtClean="0"/>
              <a:t>The success of the Montgomery Bus Boycott led MLK to form the </a:t>
            </a:r>
            <a:r>
              <a:rPr lang="en-US" altLang="en-US" u="sng" smtClean="0"/>
              <a:t>Southern Christian Leadership Conference</a:t>
            </a:r>
            <a:r>
              <a:rPr lang="en-US" altLang="en-US" smtClean="0"/>
              <a:t> (SCLC) in 1957:</a:t>
            </a:r>
          </a:p>
          <a:p>
            <a:pPr lvl="1">
              <a:lnSpc>
                <a:spcPct val="95000"/>
              </a:lnSpc>
              <a:spcBef>
                <a:spcPct val="10000"/>
              </a:spcBef>
            </a:pPr>
            <a:r>
              <a:rPr lang="en-US" altLang="en-US" smtClean="0"/>
              <a:t>The SCLC was formed to use </a:t>
            </a:r>
            <a:r>
              <a:rPr lang="en-US" altLang="en-US" u="sng" smtClean="0"/>
              <a:t>activism</a:t>
            </a:r>
            <a:r>
              <a:rPr lang="en-US" altLang="en-US" smtClean="0"/>
              <a:t> &amp; </a:t>
            </a:r>
            <a:r>
              <a:rPr lang="en-US" altLang="en-US" u="sng" smtClean="0"/>
              <a:t>non-violent protest</a:t>
            </a:r>
            <a:r>
              <a:rPr lang="en-US" altLang="en-US" smtClean="0"/>
              <a:t> to bring an end to segregation</a:t>
            </a:r>
          </a:p>
          <a:p>
            <a:pPr lvl="1">
              <a:lnSpc>
                <a:spcPct val="95000"/>
              </a:lnSpc>
              <a:spcBef>
                <a:spcPct val="10000"/>
              </a:spcBef>
            </a:pPr>
            <a:r>
              <a:rPr lang="en-US" altLang="en-US" smtClean="0"/>
              <a:t>The SCLC soon overtook the NAACP as the leading civil rights group in America</a:t>
            </a:r>
          </a:p>
        </p:txBody>
      </p:sp>
    </p:spTree>
    <p:extLst>
      <p:ext uri="{BB962C8B-B14F-4D97-AF65-F5344CB8AC3E}">
        <p14:creationId xmlns:p14="http://schemas.microsoft.com/office/powerpoint/2010/main" val="4021186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5" descr="PH20080404039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
            <a:ext cx="4419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7" descr="s-sclc"/>
          <p:cNvPicPr>
            <a:picLocks noChangeAspect="1" noChangeArrowheads="1"/>
          </p:cNvPicPr>
          <p:nvPr/>
        </p:nvPicPr>
        <p:blipFill>
          <a:blip r:embed="rId3">
            <a:extLst>
              <a:ext uri="{28A0092B-C50C-407E-A947-70E740481C1C}">
                <a14:useLocalDpi xmlns:a14="http://schemas.microsoft.com/office/drawing/2010/main" val="0"/>
              </a:ext>
            </a:extLst>
          </a:blip>
          <a:srcRect l="7018" b="6192"/>
          <a:stretch>
            <a:fillRect/>
          </a:stretch>
        </p:blipFill>
        <p:spPr bwMode="auto">
          <a:xfrm>
            <a:off x="228600" y="2438400"/>
            <a:ext cx="43418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9"/>
          <p:cNvSpPr>
            <a:spLocks noGrp="1" noChangeArrowheads="1"/>
          </p:cNvSpPr>
          <p:nvPr>
            <p:ph type="title"/>
          </p:nvPr>
        </p:nvSpPr>
        <p:spPr>
          <a:xfrm>
            <a:off x="0" y="0"/>
            <a:ext cx="4648200" cy="2590800"/>
          </a:xfrm>
        </p:spPr>
        <p:txBody>
          <a:bodyPr/>
          <a:lstStyle/>
          <a:p>
            <a:pPr>
              <a:lnSpc>
                <a:spcPct val="85000"/>
              </a:lnSpc>
            </a:pPr>
            <a:r>
              <a:rPr lang="en-US" altLang="en-US" smtClean="0">
                <a:latin typeface="Calibri" pitchFamily="34" charset="0"/>
              </a:rPr>
              <a:t>Martin Luther King &amp; the SCLC</a:t>
            </a:r>
          </a:p>
        </p:txBody>
      </p:sp>
      <p:sp>
        <p:nvSpPr>
          <p:cNvPr id="336906" name="AutoShape 10"/>
          <p:cNvSpPr>
            <a:spLocks noChangeArrowheads="1"/>
          </p:cNvSpPr>
          <p:nvPr/>
        </p:nvSpPr>
        <p:spPr bwMode="auto">
          <a:xfrm>
            <a:off x="228600" y="152400"/>
            <a:ext cx="6400800" cy="3429000"/>
          </a:xfrm>
          <a:prstGeom prst="wedgeRectCallout">
            <a:avLst>
              <a:gd name="adj1" fmla="val 56523"/>
              <a:gd name="adj2" fmla="val 73380"/>
            </a:avLst>
          </a:prstGeom>
          <a:solidFill>
            <a:srgbClr val="CCFF99"/>
          </a:solidFill>
          <a:ln w="38100">
            <a:solidFill>
              <a:schemeClr val="tx1"/>
            </a:solidFill>
            <a:miter lim="800000"/>
            <a:headEnd/>
            <a:tailEnd/>
          </a:ln>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85000"/>
              </a:lnSpc>
              <a:spcBef>
                <a:spcPct val="0"/>
              </a:spcBef>
              <a:spcAft>
                <a:spcPct val="0"/>
              </a:spcAft>
            </a:pPr>
            <a:r>
              <a:rPr kumimoji="1" lang="en-US" altLang="en-US" sz="3600" b="0">
                <a:solidFill>
                  <a:srgbClr val="000000"/>
                </a:solidFill>
                <a:latin typeface="Calibri" pitchFamily="34" charset="0"/>
              </a:rPr>
              <a:t>The SCLC was based on peaceful resistance &amp; Christian love:</a:t>
            </a:r>
            <a:br>
              <a:rPr kumimoji="1" lang="en-US" altLang="en-US" sz="3600" b="0">
                <a:solidFill>
                  <a:srgbClr val="000000"/>
                </a:solidFill>
                <a:latin typeface="Calibri" pitchFamily="34" charset="0"/>
              </a:rPr>
            </a:br>
            <a:r>
              <a:rPr lang="en-US" altLang="en-US" sz="3600" b="0" i="1">
                <a:solidFill>
                  <a:srgbClr val="000000"/>
                </a:solidFill>
                <a:latin typeface="Calibri" pitchFamily="34" charset="0"/>
              </a:rPr>
              <a:t>“We will meet your physical force with soul force. We will not hate you, but we will not obey your evil laws. We will wear you down by pure capacity to suffer.”</a:t>
            </a:r>
          </a:p>
        </p:txBody>
      </p:sp>
    </p:spTree>
    <p:extLst>
      <p:ext uri="{BB962C8B-B14F-4D97-AF65-F5344CB8AC3E}">
        <p14:creationId xmlns:p14="http://schemas.microsoft.com/office/powerpoint/2010/main" val="2635206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6906"/>
                                        </p:tgtEl>
                                        <p:attrNameLst>
                                          <p:attrName>style.visibility</p:attrName>
                                        </p:attrNameLst>
                                      </p:cBhvr>
                                      <p:to>
                                        <p:strVal val="visible"/>
                                      </p:to>
                                    </p:set>
                                    <p:anim calcmode="lin" valueType="num">
                                      <p:cBhvr>
                                        <p:cTn id="7" dur="500" fill="hold"/>
                                        <p:tgtEl>
                                          <p:spTgt spid="336906"/>
                                        </p:tgtEl>
                                        <p:attrNameLst>
                                          <p:attrName>ppt_w</p:attrName>
                                        </p:attrNameLst>
                                      </p:cBhvr>
                                      <p:tavLst>
                                        <p:tav tm="0">
                                          <p:val>
                                            <p:fltVal val="0"/>
                                          </p:val>
                                        </p:tav>
                                        <p:tav tm="100000">
                                          <p:val>
                                            <p:strVal val="#ppt_w"/>
                                          </p:val>
                                        </p:tav>
                                      </p:tavLst>
                                    </p:anim>
                                    <p:anim calcmode="lin" valueType="num">
                                      <p:cBhvr>
                                        <p:cTn id="8" dur="500" fill="hold"/>
                                        <p:tgtEl>
                                          <p:spTgt spid="336906"/>
                                        </p:tgtEl>
                                        <p:attrNameLst>
                                          <p:attrName>ppt_h</p:attrName>
                                        </p:attrNameLst>
                                      </p:cBhvr>
                                      <p:tavLst>
                                        <p:tav tm="0">
                                          <p:val>
                                            <p:fltVal val="0"/>
                                          </p:val>
                                        </p:tav>
                                        <p:tav tm="100000">
                                          <p:val>
                                            <p:strVal val="#ppt_h"/>
                                          </p:val>
                                        </p:tav>
                                      </p:tavLst>
                                    </p:anim>
                                    <p:animEffect transition="in" filter="fade">
                                      <p:cBhvr>
                                        <p:cTn id="9" dur="500"/>
                                        <p:tgtEl>
                                          <p:spTgt spid="336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spcBef>
                <a:spcPct val="0"/>
              </a:spcBef>
              <a:spcAft>
                <a:spcPct val="0"/>
              </a:spcAft>
            </a:pPr>
            <a:r>
              <a:rPr kumimoji="1" lang="en-US" altLang="en-US" sz="4200" b="0">
                <a:solidFill>
                  <a:srgbClr val="003366"/>
                </a:solidFill>
              </a:rPr>
              <a:t>Activism Through Non-Violent Protest</a:t>
            </a:r>
          </a:p>
        </p:txBody>
      </p:sp>
      <p:sp>
        <p:nvSpPr>
          <p:cNvPr id="338949" name="Rectangle 5"/>
          <p:cNvSpPr>
            <a:spLocks noChangeArrowheads="1"/>
          </p:cNvSpPr>
          <p:nvPr/>
        </p:nvSpPr>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0" fontAlgn="base" hangingPunct="0">
              <a:lnSpc>
                <a:spcPct val="90000"/>
              </a:lnSpc>
              <a:spcBef>
                <a:spcPct val="20000"/>
              </a:spcBef>
              <a:spcAft>
                <a:spcPct val="0"/>
              </a:spcAft>
              <a:buClr>
                <a:srgbClr val="0099CC"/>
              </a:buClr>
              <a:buFont typeface="Arial" charset="0"/>
              <a:buChar char="■"/>
            </a:pPr>
            <a:r>
              <a:rPr kumimoji="1" lang="en-US" altLang="en-US" sz="4000" b="0">
                <a:solidFill>
                  <a:srgbClr val="000000"/>
                </a:solidFill>
                <a:latin typeface="Arial" charset="0"/>
              </a:rPr>
              <a:t>Martin Luther King’s non-violent approach inspired other groups to act:</a:t>
            </a:r>
          </a:p>
        </p:txBody>
      </p:sp>
      <p:pic>
        <p:nvPicPr>
          <p:cNvPr id="338954" name="Picture 10" descr="Sit-Ins in Greensboro, North Carolina"/>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39938"/>
            <a:ext cx="7086600" cy="48180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8955" name="AutoShape 11"/>
          <p:cNvSpPr>
            <a:spLocks noChangeArrowheads="1"/>
          </p:cNvSpPr>
          <p:nvPr/>
        </p:nvSpPr>
        <p:spPr bwMode="auto">
          <a:xfrm>
            <a:off x="152400" y="838200"/>
            <a:ext cx="8915400" cy="1066800"/>
          </a:xfrm>
          <a:prstGeom prst="wedgeRectCallout">
            <a:avLst>
              <a:gd name="adj1" fmla="val -6801"/>
              <a:gd name="adj2" fmla="val 2829"/>
            </a:avLst>
          </a:prstGeom>
          <a:solidFill>
            <a:srgbClr val="CCFFCC"/>
          </a:solidFill>
          <a:ln w="38100">
            <a:solidFill>
              <a:schemeClr val="tx1"/>
            </a:solidFill>
            <a:miter lim="800000"/>
            <a:headEnd/>
            <a:tailEnd/>
          </a:ln>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85000"/>
              </a:lnSpc>
              <a:spcBef>
                <a:spcPct val="20000"/>
              </a:spcBef>
              <a:spcAft>
                <a:spcPct val="0"/>
              </a:spcAft>
              <a:buFont typeface="Arial" charset="0"/>
              <a:buNone/>
            </a:pPr>
            <a:r>
              <a:rPr kumimoji="1" lang="en-US" altLang="en-US" sz="3600" b="0">
                <a:solidFill>
                  <a:srgbClr val="000000"/>
                </a:solidFill>
                <a:latin typeface="Calibri" pitchFamily="34" charset="0"/>
              </a:rPr>
              <a:t>In 1960, students from NC A&amp;T led a sit-in at a segregated lunch counter in Greensboro, NC</a:t>
            </a:r>
            <a:endParaRPr lang="en-US" altLang="en-US" sz="3600">
              <a:solidFill>
                <a:srgbClr val="000000"/>
              </a:solidFill>
              <a:latin typeface="Calibri" pitchFamily="34" charset="0"/>
            </a:endParaRPr>
          </a:p>
        </p:txBody>
      </p:sp>
      <p:pic>
        <p:nvPicPr>
          <p:cNvPr id="338957" name="Picture 13" descr="sit-ins1963"/>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914400" y="1549400"/>
            <a:ext cx="76200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58" name="AutoShape 14"/>
          <p:cNvSpPr>
            <a:spLocks noChangeArrowheads="1"/>
          </p:cNvSpPr>
          <p:nvPr/>
        </p:nvSpPr>
        <p:spPr bwMode="auto">
          <a:xfrm>
            <a:off x="381000" y="838200"/>
            <a:ext cx="8458200" cy="1066800"/>
          </a:xfrm>
          <a:prstGeom prst="wedgeRectCallout">
            <a:avLst>
              <a:gd name="adj1" fmla="val -2667"/>
              <a:gd name="adj2" fmla="val 2829"/>
            </a:avLst>
          </a:prstGeom>
          <a:solidFill>
            <a:srgbClr val="FFFF99"/>
          </a:solidFill>
          <a:ln w="38100">
            <a:solidFill>
              <a:schemeClr val="tx1"/>
            </a:solidFill>
            <a:miter lim="800000"/>
            <a:headEnd/>
            <a:tailEnd/>
          </a:ln>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85000"/>
              </a:lnSpc>
              <a:spcBef>
                <a:spcPct val="20000"/>
              </a:spcBef>
              <a:spcAft>
                <a:spcPct val="0"/>
              </a:spcAft>
              <a:buFont typeface="Arial" charset="0"/>
              <a:buNone/>
            </a:pPr>
            <a:r>
              <a:rPr kumimoji="1" lang="en-US" altLang="en-US" sz="3600" b="0">
                <a:solidFill>
                  <a:srgbClr val="000000"/>
                </a:solidFill>
                <a:latin typeface="Calibri" pitchFamily="34" charset="0"/>
              </a:rPr>
              <a:t>The “sit-in” movement led to the </a:t>
            </a:r>
            <a:r>
              <a:rPr kumimoji="1" lang="en-US" altLang="en-US" sz="3600" b="0" u="sng">
                <a:solidFill>
                  <a:srgbClr val="000000"/>
                </a:solidFill>
                <a:latin typeface="Calibri" pitchFamily="34" charset="0"/>
              </a:rPr>
              <a:t>Student Nonviolent Coordinating Committee</a:t>
            </a:r>
            <a:r>
              <a:rPr kumimoji="1" lang="en-US" altLang="en-US" sz="3600" b="0">
                <a:solidFill>
                  <a:srgbClr val="000000"/>
                </a:solidFill>
                <a:latin typeface="Calibri" pitchFamily="34" charset="0"/>
              </a:rPr>
              <a:t> (SNCC) </a:t>
            </a:r>
            <a:endParaRPr lang="en-US" altLang="en-US" sz="3600">
              <a:solidFill>
                <a:srgbClr val="000000"/>
              </a:solidFill>
              <a:latin typeface="Calibri" pitchFamily="34" charset="0"/>
            </a:endParaRPr>
          </a:p>
        </p:txBody>
      </p:sp>
    </p:spTree>
    <p:extLst>
      <p:ext uri="{BB962C8B-B14F-4D97-AF65-F5344CB8AC3E}">
        <p14:creationId xmlns:p14="http://schemas.microsoft.com/office/powerpoint/2010/main" val="622914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8955"/>
                                        </p:tgtEl>
                                        <p:attrNameLst>
                                          <p:attrName>style.visibility</p:attrName>
                                        </p:attrNameLst>
                                      </p:cBhvr>
                                      <p:to>
                                        <p:strVal val="visible"/>
                                      </p:to>
                                    </p:set>
                                    <p:anim calcmode="lin" valueType="num">
                                      <p:cBhvr>
                                        <p:cTn id="7" dur="500" fill="hold"/>
                                        <p:tgtEl>
                                          <p:spTgt spid="338955"/>
                                        </p:tgtEl>
                                        <p:attrNameLst>
                                          <p:attrName>ppt_w</p:attrName>
                                        </p:attrNameLst>
                                      </p:cBhvr>
                                      <p:tavLst>
                                        <p:tav tm="0">
                                          <p:val>
                                            <p:fltVal val="0"/>
                                          </p:val>
                                        </p:tav>
                                        <p:tav tm="100000">
                                          <p:val>
                                            <p:strVal val="#ppt_w"/>
                                          </p:val>
                                        </p:tav>
                                      </p:tavLst>
                                    </p:anim>
                                    <p:anim calcmode="lin" valueType="num">
                                      <p:cBhvr>
                                        <p:cTn id="8" dur="500" fill="hold"/>
                                        <p:tgtEl>
                                          <p:spTgt spid="338955"/>
                                        </p:tgtEl>
                                        <p:attrNameLst>
                                          <p:attrName>ppt_h</p:attrName>
                                        </p:attrNameLst>
                                      </p:cBhvr>
                                      <p:tavLst>
                                        <p:tav tm="0">
                                          <p:val>
                                            <p:fltVal val="0"/>
                                          </p:val>
                                        </p:tav>
                                        <p:tav tm="100000">
                                          <p:val>
                                            <p:strVal val="#ppt_h"/>
                                          </p:val>
                                        </p:tav>
                                      </p:tavLst>
                                    </p:anim>
                                    <p:animEffect transition="in" filter="fade">
                                      <p:cBhvr>
                                        <p:cTn id="9" dur="500"/>
                                        <p:tgtEl>
                                          <p:spTgt spid="338955"/>
                                        </p:tgtEl>
                                      </p:cBhvr>
                                    </p:animEffect>
                                  </p:childTnLst>
                                </p:cTn>
                              </p:par>
                              <p:par>
                                <p:cTn id="10" presetID="10" presetClass="exit" presetSubtype="0" fill="hold" grpId="0" nodeType="withEffect">
                                  <p:stCondLst>
                                    <p:cond delay="0"/>
                                  </p:stCondLst>
                                  <p:childTnLst>
                                    <p:animEffect transition="out" filter="fade">
                                      <p:cBhvr>
                                        <p:cTn id="11" dur="2000"/>
                                        <p:tgtEl>
                                          <p:spTgt spid="338949"/>
                                        </p:tgtEl>
                                      </p:cBhvr>
                                    </p:animEffect>
                                    <p:set>
                                      <p:cBhvr>
                                        <p:cTn id="12" dur="1" fill="hold">
                                          <p:stCondLst>
                                            <p:cond delay="1999"/>
                                          </p:stCondLst>
                                        </p:cTn>
                                        <p:tgtEl>
                                          <p:spTgt spid="33894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8958"/>
                                        </p:tgtEl>
                                        <p:attrNameLst>
                                          <p:attrName>style.visibility</p:attrName>
                                        </p:attrNameLst>
                                      </p:cBhvr>
                                      <p:to>
                                        <p:strVal val="visible"/>
                                      </p:to>
                                    </p:set>
                                    <p:animEffect transition="in" filter="fade">
                                      <p:cBhvr>
                                        <p:cTn id="17" dur="2000"/>
                                        <p:tgtEl>
                                          <p:spTgt spid="338958"/>
                                        </p:tgtEl>
                                      </p:cBhvr>
                                    </p:animEffect>
                                  </p:childTnLst>
                                </p:cTn>
                              </p:par>
                              <p:par>
                                <p:cTn id="18" presetID="10" presetClass="entr" presetSubtype="0" fill="hold" nodeType="withEffect">
                                  <p:stCondLst>
                                    <p:cond delay="0"/>
                                  </p:stCondLst>
                                  <p:childTnLst>
                                    <p:set>
                                      <p:cBhvr>
                                        <p:cTn id="19" dur="1" fill="hold">
                                          <p:stCondLst>
                                            <p:cond delay="0"/>
                                          </p:stCondLst>
                                        </p:cTn>
                                        <p:tgtEl>
                                          <p:spTgt spid="338957"/>
                                        </p:tgtEl>
                                        <p:attrNameLst>
                                          <p:attrName>style.visibility</p:attrName>
                                        </p:attrNameLst>
                                      </p:cBhvr>
                                      <p:to>
                                        <p:strVal val="visible"/>
                                      </p:to>
                                    </p:set>
                                    <p:animEffect transition="in" filter="fade">
                                      <p:cBhvr>
                                        <p:cTn id="20" dur="2000"/>
                                        <p:tgtEl>
                                          <p:spTgt spid="338957"/>
                                        </p:tgtEl>
                                      </p:cBhvr>
                                    </p:animEffect>
                                  </p:childTnLst>
                                </p:cTn>
                              </p:par>
                              <p:par>
                                <p:cTn id="21" presetID="10" presetClass="exit" presetSubtype="0" fill="hold" grpId="1" nodeType="withEffect">
                                  <p:stCondLst>
                                    <p:cond delay="0"/>
                                  </p:stCondLst>
                                  <p:childTnLst>
                                    <p:animEffect transition="out" filter="fade">
                                      <p:cBhvr>
                                        <p:cTn id="22" dur="2000"/>
                                        <p:tgtEl>
                                          <p:spTgt spid="338955"/>
                                        </p:tgtEl>
                                      </p:cBhvr>
                                    </p:animEffect>
                                    <p:set>
                                      <p:cBhvr>
                                        <p:cTn id="23" dur="1" fill="hold">
                                          <p:stCondLst>
                                            <p:cond delay="1999"/>
                                          </p:stCondLst>
                                        </p:cTn>
                                        <p:tgtEl>
                                          <p:spTgt spid="33895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338954"/>
                                        </p:tgtEl>
                                      </p:cBhvr>
                                    </p:animEffect>
                                    <p:set>
                                      <p:cBhvr>
                                        <p:cTn id="26" dur="1" fill="hold">
                                          <p:stCondLst>
                                            <p:cond delay="1999"/>
                                          </p:stCondLst>
                                        </p:cTn>
                                        <p:tgtEl>
                                          <p:spTgt spid="3389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9" grpId="0"/>
      <p:bldP spid="338955" grpId="0" animBg="1"/>
      <p:bldP spid="338955" grpId="1" animBg="1"/>
      <p:bldP spid="33895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spcBef>
                <a:spcPct val="0"/>
              </a:spcBef>
              <a:spcAft>
                <a:spcPct val="0"/>
              </a:spcAft>
            </a:pPr>
            <a:r>
              <a:rPr kumimoji="1" lang="en-US" altLang="en-US" sz="4200" b="0">
                <a:solidFill>
                  <a:srgbClr val="003366"/>
                </a:solidFill>
              </a:rPr>
              <a:t>Activism Through Non-Violent Protest</a:t>
            </a:r>
          </a:p>
        </p:txBody>
      </p:sp>
      <p:sp>
        <p:nvSpPr>
          <p:cNvPr id="339973" name="Rectangle 5"/>
          <p:cNvSpPr>
            <a:spLocks noChangeArrowheads="1"/>
          </p:cNvSpPr>
          <p:nvPr/>
        </p:nvSpPr>
        <p:spPr bwMode="auto">
          <a:xfrm>
            <a:off x="0" y="6858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0" fontAlgn="base" hangingPunct="0">
              <a:lnSpc>
                <a:spcPct val="90000"/>
              </a:lnSpc>
              <a:spcBef>
                <a:spcPct val="20000"/>
              </a:spcBef>
              <a:spcAft>
                <a:spcPct val="0"/>
              </a:spcAft>
              <a:buClr>
                <a:srgbClr val="0099CC"/>
              </a:buClr>
              <a:buFont typeface="Arial" charset="0"/>
              <a:buChar char="■"/>
            </a:pPr>
            <a:r>
              <a:rPr kumimoji="1" lang="en-US" altLang="en-US" sz="4000" b="0">
                <a:solidFill>
                  <a:srgbClr val="000000"/>
                </a:solidFill>
                <a:latin typeface="Arial" charset="0"/>
              </a:rPr>
              <a:t>Martin Luther King’s non-violent approach inspired other groups to act:</a:t>
            </a:r>
          </a:p>
        </p:txBody>
      </p:sp>
      <p:pic>
        <p:nvPicPr>
          <p:cNvPr id="12292" name="Picture 8" descr="s84"/>
          <p:cNvPicPr>
            <a:picLocks noChangeAspect="1" noChangeArrowheads="1"/>
          </p:cNvPicPr>
          <p:nvPr/>
        </p:nvPicPr>
        <p:blipFill>
          <a:blip r:embed="rId2">
            <a:lum contrast="18000"/>
            <a:extLst>
              <a:ext uri="{28A0092B-C50C-407E-A947-70E740481C1C}">
                <a14:useLocalDpi xmlns:a14="http://schemas.microsoft.com/office/drawing/2010/main" val="0"/>
              </a:ext>
            </a:extLst>
          </a:blip>
          <a:srcRect l="2913" t="15529" r="3883" b="7709"/>
          <a:stretch>
            <a:fillRect/>
          </a:stretch>
        </p:blipFill>
        <p:spPr bwMode="auto">
          <a:xfrm>
            <a:off x="914400" y="1955800"/>
            <a:ext cx="7315200" cy="4902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9977" name="AutoShape 9"/>
          <p:cNvSpPr>
            <a:spLocks noChangeArrowheads="1"/>
          </p:cNvSpPr>
          <p:nvPr/>
        </p:nvSpPr>
        <p:spPr bwMode="auto">
          <a:xfrm>
            <a:off x="304800" y="304800"/>
            <a:ext cx="8458200" cy="1524000"/>
          </a:xfrm>
          <a:prstGeom prst="wedgeRectCallout">
            <a:avLst>
              <a:gd name="adj1" fmla="val -8972"/>
              <a:gd name="adj2" fmla="val -13019"/>
            </a:avLst>
          </a:prstGeom>
          <a:solidFill>
            <a:srgbClr val="FFCCCC"/>
          </a:solidFill>
          <a:ln w="38100">
            <a:solidFill>
              <a:schemeClr val="tx1"/>
            </a:solidFill>
            <a:miter lim="800000"/>
            <a:headEnd/>
            <a:tailEnd/>
          </a:ln>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85000"/>
              </a:lnSpc>
              <a:spcBef>
                <a:spcPct val="20000"/>
              </a:spcBef>
              <a:spcAft>
                <a:spcPct val="0"/>
              </a:spcAft>
              <a:buFont typeface="Arial" charset="0"/>
              <a:buNone/>
            </a:pPr>
            <a:r>
              <a:rPr kumimoji="1" lang="en-US" altLang="en-US" sz="3600" b="0">
                <a:solidFill>
                  <a:srgbClr val="000000"/>
                </a:solidFill>
                <a:latin typeface="Calibri" pitchFamily="34" charset="0"/>
              </a:rPr>
              <a:t>In 1961 “Freedom Riders” rode buses throughout the South to test whether integration orders were being enforced</a:t>
            </a:r>
            <a:endParaRPr lang="en-US" altLang="en-US" sz="3600">
              <a:solidFill>
                <a:srgbClr val="000000"/>
              </a:solidFill>
              <a:latin typeface="Calibri" pitchFamily="34" charset="0"/>
            </a:endParaRPr>
          </a:p>
        </p:txBody>
      </p:sp>
      <p:pic>
        <p:nvPicPr>
          <p:cNvPr id="339978" name="Picture 10" descr="Freedom Riders Bus Burned near Anniston, Alabama, 1961"/>
          <p:cNvPicPr>
            <a:picLocks noChangeAspect="1" noChangeArrowheads="1"/>
          </p:cNvPicPr>
          <p:nvPr/>
        </p:nvPicPr>
        <p:blipFill>
          <a:blip r:embed="rId3">
            <a:extLst>
              <a:ext uri="{28A0092B-C50C-407E-A947-70E740481C1C}">
                <a14:useLocalDpi xmlns:a14="http://schemas.microsoft.com/office/drawing/2010/main" val="0"/>
              </a:ext>
            </a:extLst>
          </a:blip>
          <a:srcRect t="7164"/>
          <a:stretch>
            <a:fillRect/>
          </a:stretch>
        </p:blipFill>
        <p:spPr bwMode="auto">
          <a:xfrm>
            <a:off x="685800" y="1778000"/>
            <a:ext cx="7620000" cy="5080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9979" name="AutoShape 11"/>
          <p:cNvSpPr>
            <a:spLocks noChangeArrowheads="1"/>
          </p:cNvSpPr>
          <p:nvPr/>
        </p:nvSpPr>
        <p:spPr bwMode="auto">
          <a:xfrm>
            <a:off x="304800" y="152400"/>
            <a:ext cx="8458200" cy="1524000"/>
          </a:xfrm>
          <a:prstGeom prst="wedgeRectCallout">
            <a:avLst>
              <a:gd name="adj1" fmla="val -8972"/>
              <a:gd name="adj2" fmla="val -13019"/>
            </a:avLst>
          </a:prstGeom>
          <a:solidFill>
            <a:srgbClr val="CCFFFF"/>
          </a:solidFill>
          <a:ln w="38100">
            <a:solidFill>
              <a:schemeClr val="tx1"/>
            </a:solidFill>
            <a:miter lim="800000"/>
            <a:headEnd/>
            <a:tailEnd/>
          </a:ln>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85000"/>
              </a:lnSpc>
              <a:spcBef>
                <a:spcPct val="20000"/>
              </a:spcBef>
              <a:spcAft>
                <a:spcPct val="0"/>
              </a:spcAft>
              <a:buFont typeface="Arial" charset="0"/>
              <a:buNone/>
            </a:pPr>
            <a:r>
              <a:rPr kumimoji="1" lang="en-US" altLang="en-US" sz="3600" b="0">
                <a:solidFill>
                  <a:srgbClr val="000000"/>
                </a:solidFill>
                <a:latin typeface="Calibri" pitchFamily="34" charset="0"/>
              </a:rPr>
              <a:t>Freedom riders faced arrest &amp; violence but exposed the lack of enforcement of desegregation laws in the Deep South </a:t>
            </a:r>
            <a:endParaRPr lang="en-US" altLang="en-US" sz="3600">
              <a:solidFill>
                <a:srgbClr val="000000"/>
              </a:solidFill>
              <a:latin typeface="Calibri" pitchFamily="34" charset="0"/>
            </a:endParaRPr>
          </a:p>
        </p:txBody>
      </p:sp>
      <p:pic>
        <p:nvPicPr>
          <p:cNvPr id="339983" name="Picture 15" descr="m-2915"/>
          <p:cNvPicPr>
            <a:picLocks noChangeAspect="1" noChangeArrowheads="1"/>
          </p:cNvPicPr>
          <p:nvPr/>
        </p:nvPicPr>
        <p:blipFill>
          <a:blip r:embed="rId4">
            <a:extLst>
              <a:ext uri="{28A0092B-C50C-407E-A947-70E740481C1C}">
                <a14:useLocalDpi xmlns:a14="http://schemas.microsoft.com/office/drawing/2010/main" val="0"/>
              </a:ext>
            </a:extLst>
          </a:blip>
          <a:srcRect t="10915"/>
          <a:stretch>
            <a:fillRect/>
          </a:stretch>
        </p:blipFill>
        <p:spPr bwMode="auto">
          <a:xfrm>
            <a:off x="657225" y="1752600"/>
            <a:ext cx="7648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984" name="Picture 16" descr="mob-attacks-bus-Alabama-388-new"/>
          <p:cNvPicPr>
            <a:picLocks noChangeAspect="1" noChangeArrowheads="1"/>
          </p:cNvPicPr>
          <p:nvPr/>
        </p:nvPicPr>
        <p:blipFill>
          <a:blip r:embed="rId5">
            <a:extLst>
              <a:ext uri="{28A0092B-C50C-407E-A947-70E740481C1C}">
                <a14:useLocalDpi xmlns:a14="http://schemas.microsoft.com/office/drawing/2010/main" val="0"/>
              </a:ext>
            </a:extLst>
          </a:blip>
          <a:srcRect l="8165" r="8165"/>
          <a:stretch>
            <a:fillRect/>
          </a:stretch>
        </p:blipFill>
        <p:spPr bwMode="auto">
          <a:xfrm>
            <a:off x="609600" y="1755775"/>
            <a:ext cx="7924800" cy="51022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73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9977"/>
                                        </p:tgtEl>
                                        <p:attrNameLst>
                                          <p:attrName>style.visibility</p:attrName>
                                        </p:attrNameLst>
                                      </p:cBhvr>
                                      <p:to>
                                        <p:strVal val="visible"/>
                                      </p:to>
                                    </p:set>
                                    <p:animEffect transition="in" filter="fade">
                                      <p:cBhvr>
                                        <p:cTn id="7" dur="1000"/>
                                        <p:tgtEl>
                                          <p:spTgt spid="339977"/>
                                        </p:tgtEl>
                                      </p:cBhvr>
                                    </p:animEffect>
                                  </p:childTnLst>
                                </p:cTn>
                              </p:par>
                              <p:par>
                                <p:cTn id="8" presetID="10" presetClass="exit" presetSubtype="0" fill="hold" grpId="0" nodeType="withEffect">
                                  <p:stCondLst>
                                    <p:cond delay="0"/>
                                  </p:stCondLst>
                                  <p:childTnLst>
                                    <p:animEffect transition="out" filter="fade">
                                      <p:cBhvr>
                                        <p:cTn id="9" dur="1000"/>
                                        <p:tgtEl>
                                          <p:spTgt spid="339973"/>
                                        </p:tgtEl>
                                      </p:cBhvr>
                                    </p:animEffect>
                                    <p:set>
                                      <p:cBhvr>
                                        <p:cTn id="10" dur="1" fill="hold">
                                          <p:stCondLst>
                                            <p:cond delay="999"/>
                                          </p:stCondLst>
                                        </p:cTn>
                                        <p:tgtEl>
                                          <p:spTgt spid="33997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39978"/>
                                        </p:tgtEl>
                                        <p:attrNameLst>
                                          <p:attrName>style.visibility</p:attrName>
                                        </p:attrNameLst>
                                      </p:cBhvr>
                                      <p:to>
                                        <p:strVal val="visible"/>
                                      </p:to>
                                    </p:set>
                                    <p:animEffect transition="in" filter="fade">
                                      <p:cBhvr>
                                        <p:cTn id="15" dur="1000"/>
                                        <p:tgtEl>
                                          <p:spTgt spid="33997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9979"/>
                                        </p:tgtEl>
                                        <p:attrNameLst>
                                          <p:attrName>style.visibility</p:attrName>
                                        </p:attrNameLst>
                                      </p:cBhvr>
                                      <p:to>
                                        <p:strVal val="visible"/>
                                      </p:to>
                                    </p:set>
                                    <p:animEffect transition="in" filter="fade">
                                      <p:cBhvr>
                                        <p:cTn id="18" dur="1000"/>
                                        <p:tgtEl>
                                          <p:spTgt spid="339979"/>
                                        </p:tgtEl>
                                      </p:cBhvr>
                                    </p:animEffect>
                                  </p:childTnLst>
                                </p:cTn>
                              </p:par>
                              <p:par>
                                <p:cTn id="19" presetID="10" presetClass="exit" presetSubtype="0" fill="hold" grpId="1" nodeType="withEffect">
                                  <p:stCondLst>
                                    <p:cond delay="0"/>
                                  </p:stCondLst>
                                  <p:childTnLst>
                                    <p:animEffect transition="out" filter="fade">
                                      <p:cBhvr>
                                        <p:cTn id="20" dur="1000"/>
                                        <p:tgtEl>
                                          <p:spTgt spid="339977"/>
                                        </p:tgtEl>
                                      </p:cBhvr>
                                    </p:animEffect>
                                    <p:set>
                                      <p:cBhvr>
                                        <p:cTn id="21" dur="1" fill="hold">
                                          <p:stCondLst>
                                            <p:cond delay="999"/>
                                          </p:stCondLst>
                                        </p:cTn>
                                        <p:tgtEl>
                                          <p:spTgt spid="339977"/>
                                        </p:tgtEl>
                                        <p:attrNameLst>
                                          <p:attrName>style.visibility</p:attrName>
                                        </p:attrNameLst>
                                      </p:cBhvr>
                                      <p:to>
                                        <p:strVal val="hidden"/>
                                      </p:to>
                                    </p:set>
                                  </p:childTnLst>
                                </p:cTn>
                              </p:par>
                            </p:childTnLst>
                          </p:cTn>
                        </p:par>
                        <p:par>
                          <p:cTn id="22" fill="hold" nodeType="afterGroup">
                            <p:stCondLst>
                              <p:cond delay="1000"/>
                            </p:stCondLst>
                            <p:childTnLst>
                              <p:par>
                                <p:cTn id="23" presetID="10" presetClass="entr" presetSubtype="0" fill="hold" nodeType="afterEffect">
                                  <p:stCondLst>
                                    <p:cond delay="1500"/>
                                  </p:stCondLst>
                                  <p:childTnLst>
                                    <p:set>
                                      <p:cBhvr>
                                        <p:cTn id="24" dur="1" fill="hold">
                                          <p:stCondLst>
                                            <p:cond delay="0"/>
                                          </p:stCondLst>
                                        </p:cTn>
                                        <p:tgtEl>
                                          <p:spTgt spid="339983"/>
                                        </p:tgtEl>
                                        <p:attrNameLst>
                                          <p:attrName>style.visibility</p:attrName>
                                        </p:attrNameLst>
                                      </p:cBhvr>
                                      <p:to>
                                        <p:strVal val="visible"/>
                                      </p:to>
                                    </p:set>
                                    <p:animEffect transition="in" filter="fade">
                                      <p:cBhvr>
                                        <p:cTn id="25" dur="1000"/>
                                        <p:tgtEl>
                                          <p:spTgt spid="339983"/>
                                        </p:tgtEl>
                                      </p:cBhvr>
                                    </p:animEffect>
                                  </p:childTnLst>
                                </p:cTn>
                              </p:par>
                            </p:childTnLst>
                          </p:cTn>
                        </p:par>
                        <p:par>
                          <p:cTn id="26" fill="hold" nodeType="afterGroup">
                            <p:stCondLst>
                              <p:cond delay="3500"/>
                            </p:stCondLst>
                            <p:childTnLst>
                              <p:par>
                                <p:cTn id="27" presetID="10" presetClass="entr" presetSubtype="0" fill="hold" nodeType="afterEffect">
                                  <p:stCondLst>
                                    <p:cond delay="1500"/>
                                  </p:stCondLst>
                                  <p:childTnLst>
                                    <p:set>
                                      <p:cBhvr>
                                        <p:cTn id="28" dur="1" fill="hold">
                                          <p:stCondLst>
                                            <p:cond delay="0"/>
                                          </p:stCondLst>
                                        </p:cTn>
                                        <p:tgtEl>
                                          <p:spTgt spid="339984"/>
                                        </p:tgtEl>
                                        <p:attrNameLst>
                                          <p:attrName>style.visibility</p:attrName>
                                        </p:attrNameLst>
                                      </p:cBhvr>
                                      <p:to>
                                        <p:strVal val="visible"/>
                                      </p:to>
                                    </p:set>
                                    <p:animEffect transition="in" filter="fade">
                                      <p:cBhvr>
                                        <p:cTn id="29" dur="1000"/>
                                        <p:tgtEl>
                                          <p:spTgt spid="339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3" grpId="0"/>
      <p:bldP spid="339977" grpId="0" animBg="1"/>
      <p:bldP spid="339977" grpId="1" animBg="1"/>
      <p:bldP spid="3399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0"/>
            <a:ext cx="8001000" cy="838200"/>
          </a:xfrm>
        </p:spPr>
        <p:txBody>
          <a:bodyPr/>
          <a:lstStyle/>
          <a:p>
            <a:r>
              <a:rPr lang="en-US" altLang="en-US" smtClean="0"/>
              <a:t>March on Birmingham, 1963</a:t>
            </a:r>
          </a:p>
        </p:txBody>
      </p:sp>
      <p:sp>
        <p:nvSpPr>
          <p:cNvPr id="14339" name="Rectangle 3"/>
          <p:cNvSpPr>
            <a:spLocks noGrp="1" noChangeArrowheads="1"/>
          </p:cNvSpPr>
          <p:nvPr>
            <p:ph type="body" idx="1"/>
          </p:nvPr>
        </p:nvSpPr>
        <p:spPr>
          <a:xfrm>
            <a:off x="838200" y="838200"/>
            <a:ext cx="8305800" cy="6019800"/>
          </a:xfrm>
        </p:spPr>
        <p:txBody>
          <a:bodyPr/>
          <a:lstStyle/>
          <a:p>
            <a:pPr>
              <a:lnSpc>
                <a:spcPct val="90000"/>
              </a:lnSpc>
            </a:pPr>
            <a:r>
              <a:rPr lang="en-US" altLang="en-US" sz="3900" smtClean="0"/>
              <a:t>In 1963, MLK organized a march  to integrate Birmingham, Alabama</a:t>
            </a:r>
          </a:p>
          <a:p>
            <a:pPr lvl="1">
              <a:lnSpc>
                <a:spcPct val="90000"/>
              </a:lnSpc>
            </a:pPr>
            <a:r>
              <a:rPr lang="en-US" altLang="en-US" sz="3900" smtClean="0"/>
              <a:t>Birmingham was considered the “most</a:t>
            </a:r>
            <a:r>
              <a:rPr lang="en-US" altLang="en-US" sz="3000" smtClean="0"/>
              <a:t> </a:t>
            </a:r>
            <a:r>
              <a:rPr lang="en-US" altLang="en-US" sz="3900" smtClean="0"/>
              <a:t>segregated</a:t>
            </a:r>
            <a:r>
              <a:rPr lang="en-US" altLang="en-US" sz="3000" smtClean="0"/>
              <a:t> </a:t>
            </a:r>
            <a:r>
              <a:rPr lang="en-US" altLang="en-US" sz="3900" smtClean="0"/>
              <a:t>city</a:t>
            </a:r>
            <a:r>
              <a:rPr lang="en-US" altLang="en-US" sz="3000" smtClean="0"/>
              <a:t> </a:t>
            </a:r>
            <a:r>
              <a:rPr lang="en-US" altLang="en-US" sz="3900" smtClean="0"/>
              <a:t>in</a:t>
            </a:r>
            <a:r>
              <a:rPr lang="en-US" altLang="en-US" sz="3000" smtClean="0"/>
              <a:t> </a:t>
            </a:r>
            <a:r>
              <a:rPr lang="en-US" altLang="en-US" sz="3900" smtClean="0"/>
              <a:t>America”</a:t>
            </a:r>
          </a:p>
          <a:p>
            <a:pPr lvl="1">
              <a:lnSpc>
                <a:spcPct val="90000"/>
              </a:lnSpc>
            </a:pPr>
            <a:r>
              <a:rPr lang="en-US" altLang="en-US" sz="3900" smtClean="0"/>
              <a:t>MLK’s strategy was to confront segregation through peaceful marches, rallies, &amp; boycotts</a:t>
            </a:r>
          </a:p>
          <a:p>
            <a:pPr lvl="1">
              <a:lnSpc>
                <a:spcPct val="90000"/>
              </a:lnSpc>
            </a:pPr>
            <a:r>
              <a:rPr lang="en-US" altLang="en-US" sz="3900" smtClean="0"/>
              <a:t>Birmingham Police commissioner Bull Connor used violence to suppress the demonstrations</a:t>
            </a:r>
          </a:p>
        </p:txBody>
      </p:sp>
    </p:spTree>
    <p:extLst>
      <p:ext uri="{BB962C8B-B14F-4D97-AF65-F5344CB8AC3E}">
        <p14:creationId xmlns:p14="http://schemas.microsoft.com/office/powerpoint/2010/main" val="408879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0"/>
            <a:ext cx="8839200" cy="762000"/>
          </a:xfrm>
        </p:spPr>
        <p:txBody>
          <a:bodyPr/>
          <a:lstStyle/>
          <a:p>
            <a:r>
              <a:rPr lang="en-US" altLang="en-US" smtClean="0">
                <a:latin typeface="Calibri" pitchFamily="34" charset="0"/>
              </a:rPr>
              <a:t>Violence in Birmingham, 1963</a:t>
            </a:r>
          </a:p>
        </p:txBody>
      </p:sp>
      <p:pic>
        <p:nvPicPr>
          <p:cNvPr id="15363" name="Picture 21" descr="bham-bcri3-1"/>
          <p:cNvPicPr>
            <a:picLocks noChangeAspect="1" noChangeArrowheads="1"/>
          </p:cNvPicPr>
          <p:nvPr/>
        </p:nvPicPr>
        <p:blipFill>
          <a:blip r:embed="rId2">
            <a:extLst>
              <a:ext uri="{28A0092B-C50C-407E-A947-70E740481C1C}">
                <a14:useLocalDpi xmlns:a14="http://schemas.microsoft.com/office/drawing/2010/main" val="0"/>
              </a:ext>
            </a:extLst>
          </a:blip>
          <a:srcRect b="3700"/>
          <a:stretch>
            <a:fillRect/>
          </a:stretch>
        </p:blipFill>
        <p:spPr bwMode="auto">
          <a:xfrm>
            <a:off x="0" y="909638"/>
            <a:ext cx="9144000" cy="59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7" name="Picture 27" descr="birmingham63_4"/>
          <p:cNvPicPr>
            <a:picLocks noChangeAspect="1" noChangeArrowheads="1"/>
          </p:cNvPicPr>
          <p:nvPr/>
        </p:nvPicPr>
        <p:blipFill>
          <a:blip r:embed="rId3">
            <a:extLst>
              <a:ext uri="{28A0092B-C50C-407E-A947-70E740481C1C}">
                <a14:useLocalDpi xmlns:a14="http://schemas.microsoft.com/office/drawing/2010/main" val="0"/>
              </a:ext>
            </a:extLst>
          </a:blip>
          <a:srcRect t="3545" r="2451" b="2437"/>
          <a:stretch>
            <a:fillRect/>
          </a:stretch>
        </p:blipFill>
        <p:spPr bwMode="auto">
          <a:xfrm>
            <a:off x="-4763" y="760413"/>
            <a:ext cx="9148763" cy="60975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6988" name="Picture 28" descr="birmingham-1963"/>
          <p:cNvPicPr>
            <a:picLocks noChangeAspect="1" noChangeArrowheads="1"/>
          </p:cNvPicPr>
          <p:nvPr/>
        </p:nvPicPr>
        <p:blipFill>
          <a:blip r:embed="rId4">
            <a:extLst>
              <a:ext uri="{28A0092B-C50C-407E-A947-70E740481C1C}">
                <a14:useLocalDpi xmlns:a14="http://schemas.microsoft.com/office/drawing/2010/main" val="0"/>
              </a:ext>
            </a:extLst>
          </a:blip>
          <a:srcRect t="5582"/>
          <a:stretch>
            <a:fillRect/>
          </a:stretch>
        </p:blipFill>
        <p:spPr bwMode="auto">
          <a:xfrm>
            <a:off x="0" y="762000"/>
            <a:ext cx="9144000" cy="609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83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87"/>
                                        </p:tgtEl>
                                        <p:attrNameLst>
                                          <p:attrName>style.visibility</p:attrName>
                                        </p:attrNameLst>
                                      </p:cBhvr>
                                      <p:to>
                                        <p:strVal val="visible"/>
                                      </p:to>
                                    </p:set>
                                    <p:animEffect transition="in" filter="fade">
                                      <p:cBhvr>
                                        <p:cTn id="7" dur="1000"/>
                                        <p:tgtEl>
                                          <p:spTgt spid="296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6988"/>
                                        </p:tgtEl>
                                        <p:attrNameLst>
                                          <p:attrName>style.visibility</p:attrName>
                                        </p:attrNameLst>
                                      </p:cBhvr>
                                      <p:to>
                                        <p:strVal val="visible"/>
                                      </p:to>
                                    </p:set>
                                    <p:animEffect transition="in" filter="fade">
                                      <p:cBhvr>
                                        <p:cTn id="12" dur="1000"/>
                                        <p:tgtEl>
                                          <p:spTgt spid="296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386" name="Picture 17" descr="nemogould3"/>
          <p:cNvPicPr>
            <a:picLocks noChangeAspect="1" noChangeArrowheads="1"/>
          </p:cNvPicPr>
          <p:nvPr/>
        </p:nvPicPr>
        <p:blipFill>
          <a:blip r:embed="rId2">
            <a:extLst>
              <a:ext uri="{28A0092B-C50C-407E-A947-70E740481C1C}">
                <a14:useLocalDpi xmlns:a14="http://schemas.microsoft.com/office/drawing/2010/main" val="0"/>
              </a:ext>
            </a:extLst>
          </a:blip>
          <a:srcRect l="5682" t="17778" r="10196" b="6256"/>
          <a:stretch>
            <a:fillRect/>
          </a:stretch>
        </p:blipFill>
        <p:spPr bwMode="auto">
          <a:xfrm>
            <a:off x="4232275" y="914400"/>
            <a:ext cx="48355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8" descr="hoses.jpg (20342 bytes)"/>
          <p:cNvPicPr>
            <a:picLocks noChangeAspect="1" noChangeArrowheads="1"/>
          </p:cNvPicPr>
          <p:nvPr/>
        </p:nvPicPr>
        <p:blipFill>
          <a:blip r:embed="rId3">
            <a:extLst>
              <a:ext uri="{28A0092B-C50C-407E-A947-70E740481C1C}">
                <a14:useLocalDpi xmlns:a14="http://schemas.microsoft.com/office/drawing/2010/main" val="0"/>
              </a:ext>
            </a:extLst>
          </a:blip>
          <a:srcRect l="14861" t="5582" r="6192" b="5582"/>
          <a:stretch>
            <a:fillRect/>
          </a:stretch>
        </p:blipFill>
        <p:spPr bwMode="auto">
          <a:xfrm>
            <a:off x="4945063" y="2590800"/>
            <a:ext cx="3589337" cy="2640013"/>
          </a:xfrm>
          <a:prstGeom prst="rect">
            <a:avLst/>
          </a:prstGeom>
          <a:noFill/>
          <a:ln w="57150">
            <a:solidFill>
              <a:srgbClr val="2E1700"/>
            </a:solidFill>
            <a:miter lim="800000"/>
            <a:headEnd/>
            <a:tailEnd/>
          </a:ln>
          <a:extLst>
            <a:ext uri="{909E8E84-426E-40DD-AFC4-6F175D3DCCD1}">
              <a14:hiddenFill xmlns:a14="http://schemas.microsoft.com/office/drawing/2010/main">
                <a:solidFill>
                  <a:srgbClr val="FFFFFF"/>
                </a:solidFill>
              </a14:hiddenFill>
            </a:ext>
          </a:extLst>
        </p:spPr>
      </p:pic>
      <p:sp>
        <p:nvSpPr>
          <p:cNvPr id="345109" name="AutoShape 21"/>
          <p:cNvSpPr>
            <a:spLocks noChangeArrowheads="1"/>
          </p:cNvSpPr>
          <p:nvPr/>
        </p:nvSpPr>
        <p:spPr bwMode="auto">
          <a:xfrm>
            <a:off x="76200" y="838200"/>
            <a:ext cx="4038600" cy="3276600"/>
          </a:xfrm>
          <a:prstGeom prst="wedgeRectCallout">
            <a:avLst>
              <a:gd name="adj1" fmla="val 74685"/>
              <a:gd name="adj2" fmla="val 37065"/>
            </a:avLst>
          </a:prstGeom>
          <a:solidFill>
            <a:srgbClr val="FFFF99"/>
          </a:solidFill>
          <a:ln w="38100">
            <a:solidFill>
              <a:schemeClr val="tx1"/>
            </a:solidFill>
            <a:miter lim="800000"/>
            <a:headEnd/>
            <a:tailEnd/>
          </a:ln>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85000"/>
              </a:lnSpc>
              <a:spcBef>
                <a:spcPct val="0"/>
              </a:spcBef>
              <a:spcAft>
                <a:spcPct val="0"/>
              </a:spcAft>
            </a:pPr>
            <a:r>
              <a:rPr lang="en-US" altLang="en-US" sz="3500" b="0">
                <a:solidFill>
                  <a:srgbClr val="000000"/>
                </a:solidFill>
                <a:latin typeface="Calibri" pitchFamily="34" charset="0"/>
              </a:rPr>
              <a:t>TV reports of the violence in Birmingham made it difficult for average Americans to ignore the plight of    African Americans </a:t>
            </a:r>
          </a:p>
        </p:txBody>
      </p:sp>
      <p:sp>
        <p:nvSpPr>
          <p:cNvPr id="345110" name="AutoShape 22"/>
          <p:cNvSpPr>
            <a:spLocks noChangeArrowheads="1"/>
          </p:cNvSpPr>
          <p:nvPr/>
        </p:nvSpPr>
        <p:spPr bwMode="auto">
          <a:xfrm>
            <a:off x="152400" y="4267200"/>
            <a:ext cx="3886200" cy="2514600"/>
          </a:xfrm>
          <a:prstGeom prst="wedgeRectCallout">
            <a:avLst>
              <a:gd name="adj1" fmla="val 77491"/>
              <a:gd name="adj2" fmla="val -45014"/>
            </a:avLst>
          </a:prstGeom>
          <a:solidFill>
            <a:srgbClr val="FFCC99"/>
          </a:solidFill>
          <a:ln w="38100">
            <a:solidFill>
              <a:schemeClr val="tx1"/>
            </a:solidFill>
            <a:miter lim="800000"/>
            <a:headEnd/>
            <a:tailEnd/>
          </a:ln>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fontAlgn="base" hangingPunct="0">
              <a:lnSpc>
                <a:spcPct val="90000"/>
              </a:lnSpc>
              <a:spcBef>
                <a:spcPct val="0"/>
              </a:spcBef>
              <a:spcAft>
                <a:spcPct val="0"/>
              </a:spcAft>
            </a:pPr>
            <a:r>
              <a:rPr lang="en-US" altLang="en-US" sz="3500" b="0">
                <a:solidFill>
                  <a:srgbClr val="000000"/>
                </a:solidFill>
                <a:latin typeface="Calibri" pitchFamily="34" charset="0"/>
              </a:rPr>
              <a:t>Public outrage over police brutality forced Birmingham officials to end segregation </a:t>
            </a:r>
          </a:p>
        </p:txBody>
      </p:sp>
      <p:sp>
        <p:nvSpPr>
          <p:cNvPr id="16390" name="Rectangle 23"/>
          <p:cNvSpPr>
            <a:spLocks noGrp="1" noChangeArrowheads="1"/>
          </p:cNvSpPr>
          <p:nvPr>
            <p:ph type="title"/>
          </p:nvPr>
        </p:nvSpPr>
        <p:spPr>
          <a:xfrm>
            <a:off x="152400" y="0"/>
            <a:ext cx="8839200" cy="838200"/>
          </a:xfrm>
          <a:noFill/>
        </p:spPr>
        <p:txBody>
          <a:bodyPr/>
          <a:lstStyle/>
          <a:p>
            <a:r>
              <a:rPr lang="en-US" altLang="en-US" smtClean="0">
                <a:latin typeface="Calibri" pitchFamily="34" charset="0"/>
              </a:rPr>
              <a:t>Violence in Birmingham, 1963</a:t>
            </a:r>
          </a:p>
        </p:txBody>
      </p:sp>
    </p:spTree>
    <p:extLst>
      <p:ext uri="{BB962C8B-B14F-4D97-AF65-F5344CB8AC3E}">
        <p14:creationId xmlns:p14="http://schemas.microsoft.com/office/powerpoint/2010/main" val="2033388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45109"/>
                                        </p:tgtEl>
                                        <p:attrNameLst>
                                          <p:attrName>style.visibility</p:attrName>
                                        </p:attrNameLst>
                                      </p:cBhvr>
                                      <p:to>
                                        <p:strVal val="visible"/>
                                      </p:to>
                                    </p:set>
                                    <p:anim calcmode="lin" valueType="num">
                                      <p:cBhvr>
                                        <p:cTn id="7" dur="500" fill="hold"/>
                                        <p:tgtEl>
                                          <p:spTgt spid="345109"/>
                                        </p:tgtEl>
                                        <p:attrNameLst>
                                          <p:attrName>ppt_w</p:attrName>
                                        </p:attrNameLst>
                                      </p:cBhvr>
                                      <p:tavLst>
                                        <p:tav tm="0">
                                          <p:val>
                                            <p:fltVal val="0"/>
                                          </p:val>
                                        </p:tav>
                                        <p:tav tm="100000">
                                          <p:val>
                                            <p:strVal val="#ppt_w"/>
                                          </p:val>
                                        </p:tav>
                                      </p:tavLst>
                                    </p:anim>
                                    <p:anim calcmode="lin" valueType="num">
                                      <p:cBhvr>
                                        <p:cTn id="8" dur="500" fill="hold"/>
                                        <p:tgtEl>
                                          <p:spTgt spid="345109"/>
                                        </p:tgtEl>
                                        <p:attrNameLst>
                                          <p:attrName>ppt_h</p:attrName>
                                        </p:attrNameLst>
                                      </p:cBhvr>
                                      <p:tavLst>
                                        <p:tav tm="0">
                                          <p:val>
                                            <p:fltVal val="0"/>
                                          </p:val>
                                        </p:tav>
                                        <p:tav tm="100000">
                                          <p:val>
                                            <p:strVal val="#ppt_h"/>
                                          </p:val>
                                        </p:tav>
                                      </p:tavLst>
                                    </p:anim>
                                    <p:animEffect transition="in" filter="fade">
                                      <p:cBhvr>
                                        <p:cTn id="9" dur="500"/>
                                        <p:tgtEl>
                                          <p:spTgt spid="34510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5110"/>
                                        </p:tgtEl>
                                        <p:attrNameLst>
                                          <p:attrName>style.visibility</p:attrName>
                                        </p:attrNameLst>
                                      </p:cBhvr>
                                      <p:to>
                                        <p:strVal val="visible"/>
                                      </p:to>
                                    </p:set>
                                    <p:anim calcmode="lin" valueType="num">
                                      <p:cBhvr>
                                        <p:cTn id="13" dur="500" fill="hold"/>
                                        <p:tgtEl>
                                          <p:spTgt spid="345110"/>
                                        </p:tgtEl>
                                        <p:attrNameLst>
                                          <p:attrName>ppt_w</p:attrName>
                                        </p:attrNameLst>
                                      </p:cBhvr>
                                      <p:tavLst>
                                        <p:tav tm="0">
                                          <p:val>
                                            <p:fltVal val="0"/>
                                          </p:val>
                                        </p:tav>
                                        <p:tav tm="100000">
                                          <p:val>
                                            <p:strVal val="#ppt_w"/>
                                          </p:val>
                                        </p:tav>
                                      </p:tavLst>
                                    </p:anim>
                                    <p:anim calcmode="lin" valueType="num">
                                      <p:cBhvr>
                                        <p:cTn id="14" dur="500" fill="hold"/>
                                        <p:tgtEl>
                                          <p:spTgt spid="345110"/>
                                        </p:tgtEl>
                                        <p:attrNameLst>
                                          <p:attrName>ppt_h</p:attrName>
                                        </p:attrNameLst>
                                      </p:cBhvr>
                                      <p:tavLst>
                                        <p:tav tm="0">
                                          <p:val>
                                            <p:fltVal val="0"/>
                                          </p:val>
                                        </p:tav>
                                        <p:tav tm="100000">
                                          <p:val>
                                            <p:strVal val="#ppt_h"/>
                                          </p:val>
                                        </p:tav>
                                      </p:tavLst>
                                    </p:anim>
                                    <p:animEffect transition="in" filter="fade">
                                      <p:cBhvr>
                                        <p:cTn id="15" dur="500"/>
                                        <p:tgtEl>
                                          <p:spTgt spid="345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09" grpId="0" animBg="1"/>
      <p:bldP spid="345110" grpId="0" animBg="1"/>
    </p:bldLst>
  </p:timing>
</p:sld>
</file>

<file path=ppt/theme/theme1.xml><?xml version="1.0" encoding="utf-8"?>
<a:theme xmlns:a="http://schemas.openxmlformats.org/drawingml/2006/main" name="Dad's tie design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2160</Words>
  <Application>Microsoft Office PowerPoint</Application>
  <PresentationFormat>On-screen Show (4:3)</PresentationFormat>
  <Paragraphs>109</Paragraphs>
  <Slides>27</Slides>
  <Notes>10</Notes>
  <HiddenSlides>1</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Dad's tie design template</vt:lpstr>
      <vt:lpstr>Civil Rights Movement, 1954-1965</vt:lpstr>
      <vt:lpstr>The Montgomery Bus Boycott</vt:lpstr>
      <vt:lpstr>Martin Luther King, Jr.</vt:lpstr>
      <vt:lpstr>Martin Luther King &amp; the SCLC</vt:lpstr>
      <vt:lpstr>PowerPoint Presentation</vt:lpstr>
      <vt:lpstr>PowerPoint Presentation</vt:lpstr>
      <vt:lpstr>March on Birmingham, 1963</vt:lpstr>
      <vt:lpstr>Violence in Birmingham, 1963</vt:lpstr>
      <vt:lpstr>Violence in Birmingham, 1963</vt:lpstr>
      <vt:lpstr>PowerPoint Presentation</vt:lpstr>
      <vt:lpstr>PowerPoint Presentation</vt:lpstr>
      <vt:lpstr>The Impact of Birmingham</vt:lpstr>
      <vt:lpstr>The Impact of Birmingham, 1963</vt:lpstr>
      <vt:lpstr>March on Washington, 1963</vt:lpstr>
      <vt:lpstr>“I Have a Dream” Speech, 1963</vt:lpstr>
      <vt:lpstr>The Civil Rights Act of 1964</vt:lpstr>
      <vt:lpstr>The Civil Rights Act of 1964</vt:lpstr>
      <vt:lpstr>The Need for Voting Rights</vt:lpstr>
      <vt:lpstr>Freedom Summer, 1964</vt:lpstr>
      <vt:lpstr>March in Selma, 1965</vt:lpstr>
      <vt:lpstr>Civil Rights under LBJ</vt:lpstr>
      <vt:lpstr>PowerPoint Presentation</vt:lpstr>
      <vt:lpstr>Conclusions</vt:lpstr>
      <vt:lpstr>“I Have a Dream” Analysis</vt:lpstr>
      <vt:lpstr>PowerPoint Presentation</vt:lpstr>
      <vt:lpstr>PowerPoint Presentation</vt:lpstr>
      <vt:lpstr>Competing Voices of Civil Rights: Martin Luther King, Jr. vs. Malcolm X</vt:lpstr>
    </vt:vector>
  </TitlesOfParts>
  <Company>Gwinnett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Stratemeyer, Matthew</dc:creator>
  <cp:lastModifiedBy>Charles Cooper</cp:lastModifiedBy>
  <cp:revision>6</cp:revision>
  <dcterms:created xsi:type="dcterms:W3CDTF">2014-11-18T13:34:36Z</dcterms:created>
  <dcterms:modified xsi:type="dcterms:W3CDTF">2016-11-15T14:26:20Z</dcterms:modified>
</cp:coreProperties>
</file>