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60" r:id="rId3"/>
    <p:sldId id="263" r:id="rId4"/>
    <p:sldId id="265" r:id="rId5"/>
    <p:sldId id="268" r:id="rId6"/>
    <p:sldId id="271" r:id="rId7"/>
    <p:sldId id="274" r:id="rId8"/>
    <p:sldId id="275" r:id="rId9"/>
    <p:sldId id="277" r:id="rId10"/>
    <p:sldId id="282" r:id="rId11"/>
    <p:sldId id="283" r:id="rId12"/>
    <p:sldId id="284" r:id="rId13"/>
    <p:sldId id="285" r:id="rId14"/>
    <p:sldId id="287" r:id="rId15"/>
    <p:sldId id="288" r:id="rId16"/>
    <p:sldId id="289" r:id="rId17"/>
    <p:sldId id="291" r:id="rId18"/>
    <p:sldId id="292" r:id="rId19"/>
    <p:sldId id="293" r:id="rId20"/>
    <p:sldId id="295" r:id="rId21"/>
    <p:sldId id="29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95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752EF-EB6C-434A-AEB0-15D5FDC4DF9B}" type="datetimeFigureOut">
              <a:rPr lang="en-US" smtClean="0"/>
              <a:t>11/15/2016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8B0A0-6F14-4F66-9AEA-75FAEC359584}" type="slidenum">
              <a:rPr lang="en-US" smtClean="0"/>
              <a:t>‹#›</a:t>
            </a:fld>
            <a:endParaRPr lang="en-US"/>
          </a:p>
        </p:txBody>
      </p:sp>
    </p:spTree>
    <p:extLst>
      <p:ext uri="{BB962C8B-B14F-4D97-AF65-F5344CB8AC3E}">
        <p14:creationId xmlns:p14="http://schemas.microsoft.com/office/powerpoint/2010/main" val="8458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630584C-2B0E-4512-8DCB-675B713AD8C9}" type="slidenum">
              <a:rPr lang="en-US" altLang="en-US">
                <a:solidFill>
                  <a:prstClr val="black"/>
                </a:solidFill>
                <a:latin typeface="Arial" charset="0"/>
              </a:rPr>
              <a:pPr/>
              <a:t>1</a:t>
            </a:fld>
            <a:endParaRPr lang="en-US" altLang="en-US">
              <a:solidFill>
                <a:prstClr val="black"/>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t>Most economists who had forecast a postwar depression were proved wrong because they had failed to consider consumers’ pent-up accumulation of needs and wants. People had gone without many goods for so long that by the late 1940s, with more than $135 billion in savings from defense work, service pay, and investments in war bonds, Americans suddenly had money to spend. They snatched up everything from automobiles to houses. After a brief period of postwar economic readjustment, the American economy boomed. The demand for goods and services outstripped the supply and increased production, which created new jobs. Judging from the graphs (shown left), many Americans prospered in the 1950s in what the economist John Kenneth Galbraith called “the affluent society.” The Cold War also contributed to economic growth. Concern over Soviet expansion kept American defense spending high and people employed. Foreign-aid programs, such as the Marshall Plan, provided another boost to the American economy. By helping nations in Western Europe recover from the war, the United States helped itself by creating strong foreign markets for its exports</a:t>
            </a:r>
          </a:p>
          <a:p>
            <a:pPr lvl="1" eaLnBrk="1" hangingPunct="1">
              <a:lnSpc>
                <a:spcPct val="90000"/>
              </a:lnSpc>
            </a:pPr>
            <a:r>
              <a:rPr lang="en-US" altLang="en-US" smtClean="0"/>
              <a:t>After World War II ended, Americans turned their attention to their families and jobs. The economy prospered. New technologies and business ideas created fresh opportunities for many, and by the end of the decade Americans were enjoying the highest standard of living in the world. The American dream of a happy and successful life seemed within the reach of many people.</a:t>
            </a:r>
          </a:p>
          <a:p>
            <a:pPr eaLnBrk="1" hangingPunct="1">
              <a:lnSpc>
                <a:spcPct val="90000"/>
              </a:lnSpc>
            </a:pPr>
            <a:endParaRPr lang="en-US" altLang="en-US" smtClean="0"/>
          </a:p>
        </p:txBody>
      </p:sp>
    </p:spTree>
    <p:extLst>
      <p:ext uri="{BB962C8B-B14F-4D97-AF65-F5344CB8AC3E}">
        <p14:creationId xmlns:p14="http://schemas.microsoft.com/office/powerpoint/2010/main" val="276571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C963466-087A-4067-B604-9CCB75529027}" type="slidenum">
              <a:rPr lang="en-US" altLang="en-US">
                <a:solidFill>
                  <a:prstClr val="black"/>
                </a:solidFill>
                <a:latin typeface="Arial" charset="0"/>
              </a:rPr>
              <a:pPr/>
              <a:t>12</a:t>
            </a:fld>
            <a:endParaRPr lang="en-US" altLang="en-US">
              <a:solidFill>
                <a:prstClr val="black"/>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altLang="en-US" sz="1300" smtClean="0"/>
          </a:p>
        </p:txBody>
      </p:sp>
    </p:spTree>
    <p:extLst>
      <p:ext uri="{BB962C8B-B14F-4D97-AF65-F5344CB8AC3E}">
        <p14:creationId xmlns:p14="http://schemas.microsoft.com/office/powerpoint/2010/main" val="191853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F685348-F550-4D0E-9B94-284DD50B92D4}" type="slidenum">
              <a:rPr lang="en-US" altLang="en-US">
                <a:solidFill>
                  <a:prstClr val="black"/>
                </a:solidFill>
                <a:latin typeface="Arial" charset="0"/>
              </a:rPr>
              <a:pPr/>
              <a:t>14</a:t>
            </a:fld>
            <a:endParaRPr lang="en-US" altLang="en-US">
              <a:solidFill>
                <a:prstClr val="black"/>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r>
              <a:rPr lang="en-US" altLang="en-US" smtClean="0"/>
              <a:t>Ideal man? Ideal woman? Family expectations? Social expectations? Keeping up with the Joneses? White America?</a:t>
            </a:r>
          </a:p>
        </p:txBody>
      </p:sp>
    </p:spTree>
    <p:extLst>
      <p:ext uri="{BB962C8B-B14F-4D97-AF65-F5344CB8AC3E}">
        <p14:creationId xmlns:p14="http://schemas.microsoft.com/office/powerpoint/2010/main" val="66276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367FD8C-E65E-415C-94A3-9120D88DBF23}" type="slidenum">
              <a:rPr lang="en-US" altLang="en-US">
                <a:solidFill>
                  <a:prstClr val="black"/>
                </a:solidFill>
                <a:latin typeface="Arial" charset="0"/>
              </a:rPr>
              <a:pPr/>
              <a:t>15</a:t>
            </a:fld>
            <a:endParaRPr lang="en-US" altLang="en-US">
              <a:solidFill>
                <a:prstClr val="black"/>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altLang="en-US" smtClean="0"/>
          </a:p>
        </p:txBody>
      </p:sp>
    </p:spTree>
    <p:extLst>
      <p:ext uri="{BB962C8B-B14F-4D97-AF65-F5344CB8AC3E}">
        <p14:creationId xmlns:p14="http://schemas.microsoft.com/office/powerpoint/2010/main" val="208635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5449D1F-6864-4A2D-AE47-730EB1E794DF}" type="slidenum">
              <a:rPr lang="en-US" altLang="en-US">
                <a:solidFill>
                  <a:prstClr val="black"/>
                </a:solidFill>
                <a:latin typeface="Arial" charset="0"/>
              </a:rPr>
              <a:pPr/>
              <a:t>16</a:t>
            </a:fld>
            <a:endParaRPr lang="en-US" altLang="en-US">
              <a:solidFill>
                <a:prstClr val="black"/>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r>
              <a:rPr lang="en-US" altLang="en-US" smtClean="0"/>
              <a:t>Ideal man? Ideal woman? Family expectations? Social expectations? Keeping up with the Joneses? White America?</a:t>
            </a:r>
          </a:p>
        </p:txBody>
      </p:sp>
    </p:spTree>
    <p:extLst>
      <p:ext uri="{BB962C8B-B14F-4D97-AF65-F5344CB8AC3E}">
        <p14:creationId xmlns:p14="http://schemas.microsoft.com/office/powerpoint/2010/main" val="38466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211A369-1AC1-49C2-972E-ADC98867851E}" type="slidenum">
              <a:rPr lang="en-US" altLang="en-US">
                <a:solidFill>
                  <a:prstClr val="black"/>
                </a:solidFill>
                <a:latin typeface="Arial" charset="0"/>
              </a:rPr>
              <a:pPr/>
              <a:t>2</a:t>
            </a:fld>
            <a:endParaRPr lang="en-US" altLang="en-US">
              <a:solidFill>
                <a:prstClr val="black"/>
              </a:solidFill>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chemeClr val="hlink"/>
                </a:solidFill>
              </a:rPr>
              <a:t>Expansion of business in the 1950s:</a:t>
            </a:r>
          </a:p>
          <a:p>
            <a:pPr lvl="1" eaLnBrk="1" hangingPunct="1"/>
            <a:r>
              <a:rPr lang="en-US" altLang="en-US" smtClean="0">
                <a:solidFill>
                  <a:schemeClr val="hlink"/>
                </a:solidFill>
              </a:rPr>
              <a:t>Corporations, Franchises (848)</a:t>
            </a:r>
          </a:p>
          <a:p>
            <a:pPr lvl="1" eaLnBrk="1" hangingPunct="1"/>
            <a:r>
              <a:rPr lang="en-US" altLang="en-US" smtClean="0">
                <a:solidFill>
                  <a:schemeClr val="hlink"/>
                </a:solidFill>
              </a:rPr>
              <a:t>Consumerism (854-855)</a:t>
            </a:r>
          </a:p>
          <a:p>
            <a:pPr eaLnBrk="1" hangingPunct="1"/>
            <a:endParaRPr lang="en-US" altLang="en-US" smtClean="0"/>
          </a:p>
        </p:txBody>
      </p:sp>
    </p:spTree>
    <p:extLst>
      <p:ext uri="{BB962C8B-B14F-4D97-AF65-F5344CB8AC3E}">
        <p14:creationId xmlns:p14="http://schemas.microsoft.com/office/powerpoint/2010/main" val="103974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DE6C620-7716-4CC4-8E0F-41140A19F0D9}" type="slidenum">
              <a:rPr lang="en-US" altLang="en-US">
                <a:solidFill>
                  <a:prstClr val="black"/>
                </a:solidFill>
                <a:latin typeface="Arial" charset="0"/>
              </a:rPr>
              <a:pPr/>
              <a:t>3</a:t>
            </a:fld>
            <a:endParaRPr lang="en-US" altLang="en-US">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mtClean="0"/>
              <a:t>Returning soldiers, housing shortage, baby boom</a:t>
            </a:r>
          </a:p>
          <a:p>
            <a:pPr lvl="1" eaLnBrk="1" hangingPunct="1"/>
            <a:r>
              <a:rPr lang="en-US" altLang="en-US" smtClean="0"/>
              <a:t>Levittville</a:t>
            </a:r>
          </a:p>
          <a:p>
            <a:pPr lvl="1" eaLnBrk="1" hangingPunct="1"/>
            <a:r>
              <a:rPr lang="en-US" altLang="en-US" smtClean="0"/>
              <a:t>Suburban shopping centers</a:t>
            </a:r>
          </a:p>
          <a:p>
            <a:pPr lvl="1" eaLnBrk="1" hangingPunct="1"/>
            <a:r>
              <a:rPr lang="en-US" altLang="en-US" smtClean="0"/>
              <a:t>GI Bill of Rights (?)</a:t>
            </a:r>
          </a:p>
        </p:txBody>
      </p:sp>
    </p:spTree>
    <p:extLst>
      <p:ext uri="{BB962C8B-B14F-4D97-AF65-F5344CB8AC3E}">
        <p14:creationId xmlns:p14="http://schemas.microsoft.com/office/powerpoint/2010/main" val="28501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D3D969A-FEB6-4303-B13D-B2173C5758A1}" type="slidenum">
              <a:rPr lang="en-US" altLang="en-US">
                <a:solidFill>
                  <a:prstClr val="black"/>
                </a:solidFill>
                <a:latin typeface="Arial" charset="0"/>
              </a:rPr>
              <a:pPr/>
              <a:t>4</a:t>
            </a:fld>
            <a:endParaRPr lang="en-US" altLang="en-US">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mtClean="0"/>
              <a:t>Returning soldiers, housing shortage, baby boom</a:t>
            </a:r>
          </a:p>
          <a:p>
            <a:pPr lvl="1" eaLnBrk="1" hangingPunct="1"/>
            <a:r>
              <a:rPr lang="en-US" altLang="en-US" smtClean="0"/>
              <a:t>Levittville</a:t>
            </a:r>
          </a:p>
          <a:p>
            <a:pPr lvl="1" eaLnBrk="1" hangingPunct="1"/>
            <a:r>
              <a:rPr lang="en-US" altLang="en-US" smtClean="0"/>
              <a:t>Suburban shopping centers</a:t>
            </a:r>
          </a:p>
          <a:p>
            <a:pPr lvl="1" eaLnBrk="1" hangingPunct="1"/>
            <a:r>
              <a:rPr lang="en-US" altLang="en-US" smtClean="0"/>
              <a:t>GI Bill of Rights (?)</a:t>
            </a:r>
          </a:p>
        </p:txBody>
      </p:sp>
    </p:spTree>
    <p:extLst>
      <p:ext uri="{BB962C8B-B14F-4D97-AF65-F5344CB8AC3E}">
        <p14:creationId xmlns:p14="http://schemas.microsoft.com/office/powerpoint/2010/main" val="173622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E24C2BF-2D43-4EFB-87FF-CC1023C84C8D}" type="slidenum">
              <a:rPr lang="en-US" altLang="en-US">
                <a:solidFill>
                  <a:prstClr val="black"/>
                </a:solidFill>
                <a:latin typeface="Arial" charset="0"/>
              </a:rPr>
              <a:pPr/>
              <a:t>5</a:t>
            </a:fld>
            <a:endParaRPr lang="en-US" altLang="en-US">
              <a:solidFill>
                <a:prstClr val="black"/>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mtClean="0"/>
              <a:t>Returning soldiers, housing shortage, baby boom</a:t>
            </a:r>
          </a:p>
          <a:p>
            <a:pPr lvl="1" eaLnBrk="1" hangingPunct="1"/>
            <a:r>
              <a:rPr lang="en-US" altLang="en-US" smtClean="0"/>
              <a:t>Levittville</a:t>
            </a:r>
          </a:p>
          <a:p>
            <a:pPr lvl="1" eaLnBrk="1" hangingPunct="1"/>
            <a:r>
              <a:rPr lang="en-US" altLang="en-US" smtClean="0"/>
              <a:t>Suburban shopping centers</a:t>
            </a:r>
          </a:p>
          <a:p>
            <a:pPr lvl="1" eaLnBrk="1" hangingPunct="1"/>
            <a:r>
              <a:rPr lang="en-US" altLang="en-US" smtClean="0"/>
              <a:t>GI Bill of Rights (?)</a:t>
            </a:r>
          </a:p>
        </p:txBody>
      </p:sp>
    </p:spTree>
    <p:extLst>
      <p:ext uri="{BB962C8B-B14F-4D97-AF65-F5344CB8AC3E}">
        <p14:creationId xmlns:p14="http://schemas.microsoft.com/office/powerpoint/2010/main" val="317812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5DEEB9F-79A5-43F9-A2D2-8340AE07108F}" type="slidenum">
              <a:rPr lang="en-US" altLang="en-US">
                <a:solidFill>
                  <a:prstClr val="black"/>
                </a:solidFill>
                <a:latin typeface="Arial" charset="0"/>
              </a:rPr>
              <a:pPr/>
              <a:t>6</a:t>
            </a:fld>
            <a:endParaRPr lang="en-US" altLang="en-US">
              <a:solidFill>
                <a:prstClr val="black"/>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3061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0FCB490-8852-4E31-9B6E-A18B17076437}" type="slidenum">
              <a:rPr lang="en-US" altLang="en-US">
                <a:solidFill>
                  <a:prstClr val="black"/>
                </a:solidFill>
                <a:latin typeface="Arial" charset="0"/>
              </a:rPr>
              <a:pPr/>
              <a:t>7</a:t>
            </a:fld>
            <a:endParaRPr lang="en-US" altLang="en-US">
              <a:solidFill>
                <a:prstClr val="black"/>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5000"/>
              </a:lnSpc>
            </a:pPr>
            <a:endParaRPr lang="en-US" altLang="en-US" sz="1300" smtClean="0"/>
          </a:p>
        </p:txBody>
      </p:sp>
    </p:spTree>
    <p:extLst>
      <p:ext uri="{BB962C8B-B14F-4D97-AF65-F5344CB8AC3E}">
        <p14:creationId xmlns:p14="http://schemas.microsoft.com/office/powerpoint/2010/main" val="180224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5B20E24-731D-4C1B-B653-31AFFE4F339A}" type="slidenum">
              <a:rPr lang="en-US" altLang="en-US">
                <a:solidFill>
                  <a:prstClr val="black"/>
                </a:solidFill>
                <a:latin typeface="Arial" charset="0"/>
              </a:rPr>
              <a:pPr/>
              <a:t>8</a:t>
            </a:fld>
            <a:endParaRPr lang="en-US" altLang="en-US">
              <a:solidFill>
                <a:prstClr val="black"/>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5000"/>
              </a:lnSpc>
            </a:pPr>
            <a:endParaRPr lang="en-US" altLang="en-US" sz="1300" smtClean="0"/>
          </a:p>
        </p:txBody>
      </p:sp>
    </p:spTree>
    <p:extLst>
      <p:ext uri="{BB962C8B-B14F-4D97-AF65-F5344CB8AC3E}">
        <p14:creationId xmlns:p14="http://schemas.microsoft.com/office/powerpoint/2010/main" val="331814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7E3F790-5B8D-4ED3-8EC9-0E68C1C247C5}" type="slidenum">
              <a:rPr lang="en-US" altLang="en-US">
                <a:solidFill>
                  <a:prstClr val="black"/>
                </a:solidFill>
                <a:latin typeface="Arial" charset="0"/>
              </a:rPr>
              <a:pPr/>
              <a:t>11</a:t>
            </a:fld>
            <a:endParaRPr lang="en-US" altLang="en-US">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1300" smtClean="0"/>
              <a:t>Businesses targeted teenagers, selling billions of dollars of “cool” consumer goods</a:t>
            </a:r>
          </a:p>
          <a:p>
            <a:pPr lvl="1" eaLnBrk="1" hangingPunct="1"/>
            <a:r>
              <a:rPr lang="en-US" altLang="en-US" sz="1300" smtClean="0"/>
              <a:t>Music &amp; movies were made specifically for teens</a:t>
            </a:r>
          </a:p>
        </p:txBody>
      </p:sp>
    </p:spTree>
    <p:extLst>
      <p:ext uri="{BB962C8B-B14F-4D97-AF65-F5344CB8AC3E}">
        <p14:creationId xmlns:p14="http://schemas.microsoft.com/office/powerpoint/2010/main" val="162422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1" name="Freeform 7"/>
              <p:cNvSpPr>
                <a:spLocks/>
              </p:cNvSpPr>
              <p:nvPr/>
            </p:nvSpPr>
            <p:spPr bwMode="ltGray">
              <a:xfrm rot="-5400000">
                <a:off x="-58"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4" name="Freeform 10"/>
              <p:cNvSpPr>
                <a:spLocks/>
              </p:cNvSpPr>
              <p:nvPr/>
            </p:nvSpPr>
            <p:spPr bwMode="ltGray">
              <a:xfrm rot="-5400000">
                <a:off x="154" y="172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5" name="Freeform 11"/>
              <p:cNvSpPr>
                <a:spLocks/>
              </p:cNvSpPr>
              <p:nvPr/>
            </p:nvSpPr>
            <p:spPr bwMode="ltGray">
              <a:xfrm rot="-5400000">
                <a:off x="321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7" name="Freeform 13"/>
              <p:cNvSpPr>
                <a:spLocks/>
              </p:cNvSpPr>
              <p:nvPr/>
            </p:nvSpPr>
            <p:spPr bwMode="ltGray">
              <a:xfrm rot="-5400000">
                <a:off x="1828"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21" name="Freeform 17"/>
              <p:cNvSpPr>
                <a:spLocks/>
              </p:cNvSpPr>
              <p:nvPr/>
            </p:nvSpPr>
            <p:spPr bwMode="ltGray">
              <a:xfrm rot="-5400000">
                <a:off x="407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23" name="Freeform 19"/>
              <p:cNvSpPr>
                <a:spLocks/>
              </p:cNvSpPr>
              <p:nvPr/>
            </p:nvSpPr>
            <p:spPr bwMode="ltGray">
              <a:xfrm rot="-5400000">
                <a:off x="4582"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25" name="Freeform 21"/>
              <p:cNvSpPr>
                <a:spLocks/>
              </p:cNvSpPr>
              <p:nvPr/>
            </p:nvSpPr>
            <p:spPr bwMode="ltGray">
              <a:xfrm rot="-5400000">
                <a:off x="5082"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247575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549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88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621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388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337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62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54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98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68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803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227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02" name="Freeform 6"/>
              <p:cNvSpPr>
                <a:spLocks/>
              </p:cNvSpPr>
              <p:nvPr/>
            </p:nvSpPr>
            <p:spPr bwMode="ltGray">
              <a:xfrm rot="-5400000">
                <a:off x="976" y="167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03" name="Freeform 7"/>
              <p:cNvSpPr>
                <a:spLocks/>
              </p:cNvSpPr>
              <p:nvPr/>
            </p:nvSpPr>
            <p:spPr bwMode="ltGray">
              <a:xfrm rot="-5400000">
                <a:off x="-63"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05" name="Freeform 9"/>
              <p:cNvSpPr>
                <a:spLocks/>
              </p:cNvSpPr>
              <p:nvPr/>
            </p:nvSpPr>
            <p:spPr bwMode="ltGray">
              <a:xfrm rot="-5400000">
                <a:off x="439"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06" name="Freeform 10"/>
              <p:cNvSpPr>
                <a:spLocks/>
              </p:cNvSpPr>
              <p:nvPr/>
            </p:nvSpPr>
            <p:spPr bwMode="ltGray">
              <a:xfrm rot="-5400000">
                <a:off x="152"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07" name="Freeform 11"/>
              <p:cNvSpPr>
                <a:spLocks/>
              </p:cNvSpPr>
              <p:nvPr/>
            </p:nvSpPr>
            <p:spPr bwMode="ltGray">
              <a:xfrm rot="-5400000">
                <a:off x="3203" y="166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10" name="Freeform 14"/>
              <p:cNvSpPr>
                <a:spLocks/>
              </p:cNvSpPr>
              <p:nvPr/>
            </p:nvSpPr>
            <p:spPr bwMode="ltGray">
              <a:xfrm rot="-5400000">
                <a:off x="2548"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12" name="Freeform 16"/>
              <p:cNvSpPr>
                <a:spLocks/>
              </p:cNvSpPr>
              <p:nvPr/>
            </p:nvSpPr>
            <p:spPr bwMode="ltGray">
              <a:xfrm rot="-5400000">
                <a:off x="2039"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13" name="Freeform 17"/>
              <p:cNvSpPr>
                <a:spLocks/>
              </p:cNvSpPr>
              <p:nvPr/>
            </p:nvSpPr>
            <p:spPr bwMode="ltGray">
              <a:xfrm rot="-5400000">
                <a:off x="4071" y="166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14" name="Freeform 18"/>
              <p:cNvSpPr>
                <a:spLocks/>
              </p:cNvSpPr>
              <p:nvPr/>
            </p:nvSpPr>
            <p:spPr bwMode="ltGray">
              <a:xfrm rot="-5400000">
                <a:off x="3725" y="1665"/>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15" name="Freeform 19"/>
              <p:cNvSpPr>
                <a:spLocks/>
              </p:cNvSpPr>
              <p:nvPr/>
            </p:nvSpPr>
            <p:spPr bwMode="ltGray">
              <a:xfrm rot="-5400000">
                <a:off x="4572" y="174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16" name="Freeform 20"/>
              <p:cNvSpPr>
                <a:spLocks/>
              </p:cNvSpPr>
              <p:nvPr/>
            </p:nvSpPr>
            <p:spPr bwMode="ltGray">
              <a:xfrm>
                <a:off x="5469" y="1559"/>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17" name="Freeform 21"/>
              <p:cNvSpPr>
                <a:spLocks/>
              </p:cNvSpPr>
              <p:nvPr/>
            </p:nvSpPr>
            <p:spPr bwMode="ltGray">
              <a:xfrm rot="-5400000">
                <a:off x="5075" y="1688"/>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18" name="Freeform 22"/>
              <p:cNvSpPr>
                <a:spLocks/>
              </p:cNvSpPr>
              <p:nvPr/>
            </p:nvSpPr>
            <p:spPr bwMode="ltGray">
              <a:xfrm rot="-5400000">
                <a:off x="4788" y="1715"/>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srgbClr val="000000"/>
                </a:solidFill>
                <a:latin typeface="Calibri" pitchFamily="34"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47378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14400" y="0"/>
            <a:ext cx="8229600" cy="1143000"/>
          </a:xfrm>
        </p:spPr>
        <p:txBody>
          <a:bodyPr/>
          <a:lstStyle/>
          <a:p>
            <a:r>
              <a:rPr lang="en-US" altLang="en-US" smtClean="0"/>
              <a:t>The 1950s: The Affluent Society</a:t>
            </a:r>
          </a:p>
        </p:txBody>
      </p:sp>
      <p:sp>
        <p:nvSpPr>
          <p:cNvPr id="4099" name="Rectangle 3"/>
          <p:cNvSpPr>
            <a:spLocks noGrp="1" noChangeArrowheads="1"/>
          </p:cNvSpPr>
          <p:nvPr>
            <p:ph type="body" idx="4294967295"/>
          </p:nvPr>
        </p:nvSpPr>
        <p:spPr>
          <a:xfrm>
            <a:off x="838200" y="990600"/>
            <a:ext cx="8305800" cy="5867400"/>
          </a:xfrm>
        </p:spPr>
        <p:txBody>
          <a:bodyPr/>
          <a:lstStyle/>
          <a:p>
            <a:pPr>
              <a:lnSpc>
                <a:spcPct val="90000"/>
              </a:lnSpc>
            </a:pPr>
            <a:r>
              <a:rPr lang="en-US" altLang="en-US" sz="3900" smtClean="0"/>
              <a:t>The end of WWII led to an era of wealth &amp; spending in the 1950s:</a:t>
            </a:r>
          </a:p>
          <a:p>
            <a:pPr lvl="1">
              <a:lnSpc>
                <a:spcPct val="90000"/>
              </a:lnSpc>
            </a:pPr>
            <a:r>
              <a:rPr lang="en-US" altLang="en-US" sz="3900" smtClean="0"/>
              <a:t>The war stimulated the economy &amp; ended the Great Depression</a:t>
            </a:r>
          </a:p>
          <a:p>
            <a:pPr lvl="1">
              <a:lnSpc>
                <a:spcPct val="90000"/>
              </a:lnSpc>
            </a:pPr>
            <a:r>
              <a:rPr lang="en-US" altLang="en-US" sz="3900" smtClean="0"/>
              <a:t>High wages, service pay for soldiers, &amp; war bond investments gave Americans money to spend</a:t>
            </a:r>
          </a:p>
          <a:p>
            <a:pPr lvl="1">
              <a:lnSpc>
                <a:spcPct val="90000"/>
              </a:lnSpc>
            </a:pPr>
            <a:r>
              <a:rPr lang="en-US" altLang="en-US" sz="3900" smtClean="0"/>
              <a:t>The economic boom allowed Americans to enjoy the highest standard of living in the world </a:t>
            </a:r>
          </a:p>
        </p:txBody>
      </p:sp>
    </p:spTree>
    <p:extLst>
      <p:ext uri="{BB962C8B-B14F-4D97-AF65-F5344CB8AC3E}">
        <p14:creationId xmlns:p14="http://schemas.microsoft.com/office/powerpoint/2010/main" val="238672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ltLang="en-US" smtClean="0"/>
          </a:p>
        </p:txBody>
      </p:sp>
      <p:pic>
        <p:nvPicPr>
          <p:cNvPr id="28675" name="Picture 7" descr="elvispresleyinconcert-vintagesign_1_113528_n-a_l"/>
          <p:cNvPicPr>
            <a:picLocks noChangeAspect="1" noChangeArrowheads="1"/>
          </p:cNvPicPr>
          <p:nvPr/>
        </p:nvPicPr>
        <p:blipFill>
          <a:blip r:embed="rId2">
            <a:extLst>
              <a:ext uri="{28A0092B-C50C-407E-A947-70E740481C1C}">
                <a14:useLocalDpi xmlns:a14="http://schemas.microsoft.com/office/drawing/2010/main" val="0"/>
              </a:ext>
            </a:extLst>
          </a:blip>
          <a:srcRect l="11200" r="11200"/>
          <a:stretch>
            <a:fillRect/>
          </a:stretch>
        </p:blipFill>
        <p:spPr bwMode="auto">
          <a:xfrm>
            <a:off x="0" y="0"/>
            <a:ext cx="520223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8" descr="Načítám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
            <a:ext cx="3733800" cy="6270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8266" name="Picture 10" descr="screamingFLthe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88995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8267" name="Picture 11" descr="bobgray"/>
          <p:cNvPicPr>
            <a:picLocks noChangeAspect="1" noChangeArrowheads="1"/>
          </p:cNvPicPr>
          <p:nvPr/>
        </p:nvPicPr>
        <p:blipFill>
          <a:blip r:embed="rId5">
            <a:extLst>
              <a:ext uri="{28A0092B-C50C-407E-A947-70E740481C1C}">
                <a14:useLocalDpi xmlns:a14="http://schemas.microsoft.com/office/drawing/2010/main" val="0"/>
              </a:ext>
            </a:extLst>
          </a:blip>
          <a:srcRect t="9976"/>
          <a:stretch>
            <a:fillRect/>
          </a:stretch>
        </p:blipFill>
        <p:spPr bwMode="auto">
          <a:xfrm>
            <a:off x="609600" y="1143000"/>
            <a:ext cx="80295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68" name="AutoShape 12"/>
          <p:cNvSpPr>
            <a:spLocks noChangeArrowheads="1"/>
          </p:cNvSpPr>
          <p:nvPr/>
        </p:nvSpPr>
        <p:spPr bwMode="auto">
          <a:xfrm>
            <a:off x="304800" y="5334000"/>
            <a:ext cx="6324600" cy="609600"/>
          </a:xfrm>
          <a:prstGeom prst="wedgeRectCallout">
            <a:avLst>
              <a:gd name="adj1" fmla="val 30894"/>
              <a:gd name="adj2" fmla="val -471931"/>
            </a:avLst>
          </a:prstGeom>
          <a:solidFill>
            <a:srgbClr val="FFFFCC"/>
          </a:solidFill>
          <a:ln w="38100">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lnSpc>
                <a:spcPct val="85000"/>
              </a:lnSpc>
              <a:spcBef>
                <a:spcPct val="0"/>
              </a:spcBef>
              <a:spcAft>
                <a:spcPct val="0"/>
              </a:spcAft>
            </a:pPr>
            <a:r>
              <a:rPr lang="en-US" altLang="en-US" sz="3600">
                <a:solidFill>
                  <a:srgbClr val="000000"/>
                </a:solidFill>
              </a:rPr>
              <a:t>This rock ‘n’ roll music is a SIN!</a:t>
            </a:r>
          </a:p>
        </p:txBody>
      </p:sp>
      <p:sp>
        <p:nvSpPr>
          <p:cNvPr id="8" name="Rectangle 7"/>
          <p:cNvSpPr>
            <a:spLocks noChangeArrowheads="1"/>
          </p:cNvSpPr>
          <p:nvPr/>
        </p:nvSpPr>
        <p:spPr bwMode="auto">
          <a:xfrm>
            <a:off x="0" y="0"/>
            <a:ext cx="9144000" cy="1173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lvl="1" algn="ctr" eaLnBrk="0" fontAlgn="base" hangingPunct="0">
              <a:lnSpc>
                <a:spcPct val="90000"/>
              </a:lnSpc>
              <a:spcBef>
                <a:spcPct val="0"/>
              </a:spcBef>
              <a:spcAft>
                <a:spcPct val="0"/>
              </a:spcAft>
            </a:pPr>
            <a:r>
              <a:rPr lang="en-US" altLang="en-US" sz="3800">
                <a:solidFill>
                  <a:srgbClr val="000000"/>
                </a:solidFill>
              </a:rPr>
              <a:t>Rock scared parents who thought </a:t>
            </a:r>
            <a:br>
              <a:rPr lang="en-US" altLang="en-US" sz="3800">
                <a:solidFill>
                  <a:srgbClr val="000000"/>
                </a:solidFill>
              </a:rPr>
            </a:br>
            <a:r>
              <a:rPr lang="en-US" altLang="en-US" sz="3800">
                <a:solidFill>
                  <a:srgbClr val="000000"/>
                </a:solidFill>
              </a:rPr>
              <a:t>the fast beats were immoral</a:t>
            </a:r>
          </a:p>
        </p:txBody>
      </p:sp>
    </p:spTree>
    <p:extLst>
      <p:ext uri="{BB962C8B-B14F-4D97-AF65-F5344CB8AC3E}">
        <p14:creationId xmlns:p14="http://schemas.microsoft.com/office/powerpoint/2010/main" val="327066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08266"/>
                                        </p:tgtEl>
                                        <p:attrNameLst>
                                          <p:attrName>style.visibility</p:attrName>
                                        </p:attrNameLst>
                                      </p:cBhvr>
                                      <p:to>
                                        <p:strVal val="visible"/>
                                      </p:to>
                                    </p:set>
                                    <p:anim calcmode="lin" valueType="num">
                                      <p:cBhvr>
                                        <p:cTn id="7" dur="500" fill="hold"/>
                                        <p:tgtEl>
                                          <p:spTgt spid="608266"/>
                                        </p:tgtEl>
                                        <p:attrNameLst>
                                          <p:attrName>ppt_w</p:attrName>
                                        </p:attrNameLst>
                                      </p:cBhvr>
                                      <p:tavLst>
                                        <p:tav tm="0">
                                          <p:val>
                                            <p:fltVal val="0"/>
                                          </p:val>
                                        </p:tav>
                                        <p:tav tm="100000">
                                          <p:val>
                                            <p:strVal val="#ppt_w"/>
                                          </p:val>
                                        </p:tav>
                                      </p:tavLst>
                                    </p:anim>
                                    <p:anim calcmode="lin" valueType="num">
                                      <p:cBhvr>
                                        <p:cTn id="8" dur="500" fill="hold"/>
                                        <p:tgtEl>
                                          <p:spTgt spid="608266"/>
                                        </p:tgtEl>
                                        <p:attrNameLst>
                                          <p:attrName>ppt_h</p:attrName>
                                        </p:attrNameLst>
                                      </p:cBhvr>
                                      <p:tavLst>
                                        <p:tav tm="0">
                                          <p:val>
                                            <p:fltVal val="0"/>
                                          </p:val>
                                        </p:tav>
                                        <p:tav tm="100000">
                                          <p:val>
                                            <p:strVal val="#ppt_h"/>
                                          </p:val>
                                        </p:tav>
                                      </p:tavLst>
                                    </p:anim>
                                    <p:animEffect transition="in" filter="fade">
                                      <p:cBhvr>
                                        <p:cTn id="9" dur="500"/>
                                        <p:tgtEl>
                                          <p:spTgt spid="608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08267"/>
                                        </p:tgtEl>
                                        <p:attrNameLst>
                                          <p:attrName>style.visibility</p:attrName>
                                        </p:attrNameLst>
                                      </p:cBhvr>
                                      <p:to>
                                        <p:strVal val="visible"/>
                                      </p:to>
                                    </p:set>
                                    <p:anim calcmode="lin" valueType="num">
                                      <p:cBhvr>
                                        <p:cTn id="14" dur="500" fill="hold"/>
                                        <p:tgtEl>
                                          <p:spTgt spid="608267"/>
                                        </p:tgtEl>
                                        <p:attrNameLst>
                                          <p:attrName>ppt_w</p:attrName>
                                        </p:attrNameLst>
                                      </p:cBhvr>
                                      <p:tavLst>
                                        <p:tav tm="0">
                                          <p:val>
                                            <p:fltVal val="0"/>
                                          </p:val>
                                        </p:tav>
                                        <p:tav tm="100000">
                                          <p:val>
                                            <p:strVal val="#ppt_w"/>
                                          </p:val>
                                        </p:tav>
                                      </p:tavLst>
                                    </p:anim>
                                    <p:anim calcmode="lin" valueType="num">
                                      <p:cBhvr>
                                        <p:cTn id="15" dur="500" fill="hold"/>
                                        <p:tgtEl>
                                          <p:spTgt spid="608267"/>
                                        </p:tgtEl>
                                        <p:attrNameLst>
                                          <p:attrName>ppt_h</p:attrName>
                                        </p:attrNameLst>
                                      </p:cBhvr>
                                      <p:tavLst>
                                        <p:tav tm="0">
                                          <p:val>
                                            <p:fltVal val="0"/>
                                          </p:val>
                                        </p:tav>
                                        <p:tav tm="100000">
                                          <p:val>
                                            <p:strVal val="#ppt_h"/>
                                          </p:val>
                                        </p:tav>
                                      </p:tavLst>
                                    </p:anim>
                                    <p:animEffect transition="in" filter="fade">
                                      <p:cBhvr>
                                        <p:cTn id="16" dur="500"/>
                                        <p:tgtEl>
                                          <p:spTgt spid="608267"/>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608268"/>
                                        </p:tgtEl>
                                        <p:attrNameLst>
                                          <p:attrName>style.visibility</p:attrName>
                                        </p:attrNameLst>
                                      </p:cBhvr>
                                      <p:to>
                                        <p:strVal val="visible"/>
                                      </p:to>
                                    </p:set>
                                    <p:anim calcmode="lin" valueType="num">
                                      <p:cBhvr>
                                        <p:cTn id="20" dur="500" fill="hold"/>
                                        <p:tgtEl>
                                          <p:spTgt spid="608268"/>
                                        </p:tgtEl>
                                        <p:attrNameLst>
                                          <p:attrName>ppt_w</p:attrName>
                                        </p:attrNameLst>
                                      </p:cBhvr>
                                      <p:tavLst>
                                        <p:tav tm="0">
                                          <p:val>
                                            <p:fltVal val="0"/>
                                          </p:val>
                                        </p:tav>
                                        <p:tav tm="100000">
                                          <p:val>
                                            <p:strVal val="#ppt_w"/>
                                          </p:val>
                                        </p:tav>
                                      </p:tavLst>
                                    </p:anim>
                                    <p:anim calcmode="lin" valueType="num">
                                      <p:cBhvr>
                                        <p:cTn id="21" dur="500" fill="hold"/>
                                        <p:tgtEl>
                                          <p:spTgt spid="608268"/>
                                        </p:tgtEl>
                                        <p:attrNameLst>
                                          <p:attrName>ppt_h</p:attrName>
                                        </p:attrNameLst>
                                      </p:cBhvr>
                                      <p:tavLst>
                                        <p:tav tm="0">
                                          <p:val>
                                            <p:fltVal val="0"/>
                                          </p:val>
                                        </p:tav>
                                        <p:tav tm="100000">
                                          <p:val>
                                            <p:strVal val="#ppt_h"/>
                                          </p:val>
                                        </p:tav>
                                      </p:tavLst>
                                    </p:anim>
                                    <p:animEffect transition="in" filter="fade">
                                      <p:cBhvr>
                                        <p:cTn id="22" dur="500"/>
                                        <p:tgtEl>
                                          <p:spTgt spid="6082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8"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762000"/>
          </a:xfrm>
        </p:spPr>
        <p:txBody>
          <a:bodyPr/>
          <a:lstStyle/>
          <a:p>
            <a:r>
              <a:rPr lang="en-US" altLang="en-US" sz="3600" smtClean="0">
                <a:latin typeface="Calibri" pitchFamily="34" charset="0"/>
              </a:rPr>
              <a:t>Teenagers were an important force in the 1950s</a:t>
            </a:r>
          </a:p>
        </p:txBody>
      </p:sp>
      <p:sp>
        <p:nvSpPr>
          <p:cNvPr id="29699" name="Rectangle 6"/>
          <p:cNvSpPr>
            <a:spLocks noChangeArrowheads="1"/>
          </p:cNvSpPr>
          <p:nvPr/>
        </p:nvSpPr>
        <p:spPr bwMode="auto">
          <a:xfrm>
            <a:off x="304800" y="5832475"/>
            <a:ext cx="85344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lnSpc>
                <a:spcPct val="85000"/>
              </a:lnSpc>
              <a:spcBef>
                <a:spcPct val="30000"/>
              </a:spcBef>
              <a:spcAft>
                <a:spcPct val="0"/>
              </a:spcAft>
            </a:pPr>
            <a:r>
              <a:rPr lang="en-US" altLang="en-US" sz="3600">
                <a:solidFill>
                  <a:srgbClr val="000000"/>
                </a:solidFill>
              </a:rPr>
              <a:t>Suburban teens had leisure time &amp; </a:t>
            </a:r>
            <a:br>
              <a:rPr lang="en-US" altLang="en-US" sz="3600">
                <a:solidFill>
                  <a:srgbClr val="000000"/>
                </a:solidFill>
              </a:rPr>
            </a:br>
            <a:r>
              <a:rPr lang="en-US" altLang="en-US" sz="3600">
                <a:solidFill>
                  <a:srgbClr val="000000"/>
                </a:solidFill>
              </a:rPr>
              <a:t>money to spend</a:t>
            </a:r>
          </a:p>
        </p:txBody>
      </p:sp>
      <p:pic>
        <p:nvPicPr>
          <p:cNvPr id="29700" name="Picture 7" descr="1950%27S+DRIVE+IN+RESTAURANTS"/>
          <p:cNvPicPr>
            <a:picLocks noChangeAspect="1" noChangeArrowheads="1"/>
          </p:cNvPicPr>
          <p:nvPr/>
        </p:nvPicPr>
        <p:blipFill>
          <a:blip r:embed="rId3">
            <a:extLst>
              <a:ext uri="{28A0092B-C50C-407E-A947-70E740481C1C}">
                <a14:useLocalDpi xmlns:a14="http://schemas.microsoft.com/office/drawing/2010/main" val="0"/>
              </a:ext>
            </a:extLst>
          </a:blip>
          <a:srcRect l="4808"/>
          <a:stretch>
            <a:fillRect/>
          </a:stretch>
        </p:blipFill>
        <p:spPr bwMode="auto">
          <a:xfrm>
            <a:off x="0" y="762000"/>
            <a:ext cx="4525963"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13" descr="cruising-woodward-avenue-detroit-michi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524000"/>
            <a:ext cx="47625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902" name="Picture 14" descr="42-20036415"/>
          <p:cNvPicPr>
            <a:picLocks noChangeAspect="1" noChangeArrowheads="1"/>
          </p:cNvPicPr>
          <p:nvPr/>
        </p:nvPicPr>
        <p:blipFill>
          <a:blip r:embed="rId5">
            <a:extLst>
              <a:ext uri="{28A0092B-C50C-407E-A947-70E740481C1C}">
                <a14:useLocalDpi xmlns:a14="http://schemas.microsoft.com/office/drawing/2010/main" val="0"/>
              </a:ext>
            </a:extLst>
          </a:blip>
          <a:srcRect t="8125" b="13126"/>
          <a:stretch>
            <a:fillRect/>
          </a:stretch>
        </p:blipFill>
        <p:spPr bwMode="auto">
          <a:xfrm>
            <a:off x="0" y="914400"/>
            <a:ext cx="4724400" cy="4711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1903" name="Picture 15" descr="sockhop2"/>
          <p:cNvPicPr>
            <a:picLocks noChangeAspect="1" noChangeArrowheads="1"/>
          </p:cNvPicPr>
          <p:nvPr/>
        </p:nvPicPr>
        <p:blipFill>
          <a:blip r:embed="rId6">
            <a:extLst>
              <a:ext uri="{28A0092B-C50C-407E-A947-70E740481C1C}">
                <a14:useLocalDpi xmlns:a14="http://schemas.microsoft.com/office/drawing/2010/main" val="0"/>
              </a:ext>
            </a:extLst>
          </a:blip>
          <a:srcRect l="26012" t="9534" r="8121" b="10805"/>
          <a:stretch>
            <a:fillRect/>
          </a:stretch>
        </p:blipFill>
        <p:spPr bwMode="auto">
          <a:xfrm>
            <a:off x="4572000" y="1479550"/>
            <a:ext cx="4572000" cy="3925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78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21903"/>
                                        </p:tgtEl>
                                        <p:attrNameLst>
                                          <p:attrName>style.visibility</p:attrName>
                                        </p:attrNameLst>
                                      </p:cBhvr>
                                      <p:to>
                                        <p:strVal val="visible"/>
                                      </p:to>
                                    </p:set>
                                    <p:anim calcmode="lin" valueType="num">
                                      <p:cBhvr>
                                        <p:cTn id="7" dur="500" fill="hold"/>
                                        <p:tgtEl>
                                          <p:spTgt spid="421903"/>
                                        </p:tgtEl>
                                        <p:attrNameLst>
                                          <p:attrName>ppt_w</p:attrName>
                                        </p:attrNameLst>
                                      </p:cBhvr>
                                      <p:tavLst>
                                        <p:tav tm="0">
                                          <p:val>
                                            <p:fltVal val="0"/>
                                          </p:val>
                                        </p:tav>
                                        <p:tav tm="100000">
                                          <p:val>
                                            <p:strVal val="#ppt_w"/>
                                          </p:val>
                                        </p:tav>
                                      </p:tavLst>
                                    </p:anim>
                                    <p:anim calcmode="lin" valueType="num">
                                      <p:cBhvr>
                                        <p:cTn id="8" dur="500" fill="hold"/>
                                        <p:tgtEl>
                                          <p:spTgt spid="421903"/>
                                        </p:tgtEl>
                                        <p:attrNameLst>
                                          <p:attrName>ppt_h</p:attrName>
                                        </p:attrNameLst>
                                      </p:cBhvr>
                                      <p:tavLst>
                                        <p:tav tm="0">
                                          <p:val>
                                            <p:fltVal val="0"/>
                                          </p:val>
                                        </p:tav>
                                        <p:tav tm="100000">
                                          <p:val>
                                            <p:strVal val="#ppt_h"/>
                                          </p:val>
                                        </p:tav>
                                      </p:tavLst>
                                    </p:anim>
                                    <p:animEffect transition="in" filter="fade">
                                      <p:cBhvr>
                                        <p:cTn id="9" dur="500"/>
                                        <p:tgtEl>
                                          <p:spTgt spid="421903"/>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421902"/>
                                        </p:tgtEl>
                                        <p:attrNameLst>
                                          <p:attrName>style.visibility</p:attrName>
                                        </p:attrNameLst>
                                      </p:cBhvr>
                                      <p:to>
                                        <p:strVal val="visible"/>
                                      </p:to>
                                    </p:set>
                                    <p:anim calcmode="lin" valueType="num">
                                      <p:cBhvr>
                                        <p:cTn id="13" dur="500" fill="hold"/>
                                        <p:tgtEl>
                                          <p:spTgt spid="421902"/>
                                        </p:tgtEl>
                                        <p:attrNameLst>
                                          <p:attrName>ppt_w</p:attrName>
                                        </p:attrNameLst>
                                      </p:cBhvr>
                                      <p:tavLst>
                                        <p:tav tm="0">
                                          <p:val>
                                            <p:fltVal val="0"/>
                                          </p:val>
                                        </p:tav>
                                        <p:tav tm="100000">
                                          <p:val>
                                            <p:strVal val="#ppt_w"/>
                                          </p:val>
                                        </p:tav>
                                      </p:tavLst>
                                    </p:anim>
                                    <p:anim calcmode="lin" valueType="num">
                                      <p:cBhvr>
                                        <p:cTn id="14" dur="500" fill="hold"/>
                                        <p:tgtEl>
                                          <p:spTgt spid="421902"/>
                                        </p:tgtEl>
                                        <p:attrNameLst>
                                          <p:attrName>ppt_h</p:attrName>
                                        </p:attrNameLst>
                                      </p:cBhvr>
                                      <p:tavLst>
                                        <p:tav tm="0">
                                          <p:val>
                                            <p:fltVal val="0"/>
                                          </p:val>
                                        </p:tav>
                                        <p:tav tm="100000">
                                          <p:val>
                                            <p:strVal val="#ppt_h"/>
                                          </p:val>
                                        </p:tav>
                                      </p:tavLst>
                                    </p:anim>
                                    <p:animEffect transition="in" filter="fade">
                                      <p:cBhvr>
                                        <p:cTn id="15" dur="500"/>
                                        <p:tgtEl>
                                          <p:spTgt spid="421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609600"/>
          </a:xfrm>
        </p:spPr>
        <p:txBody>
          <a:bodyPr/>
          <a:lstStyle/>
          <a:p>
            <a:r>
              <a:rPr lang="en-US" altLang="en-US" sz="3600" smtClean="0">
                <a:latin typeface="Calibri" pitchFamily="34" charset="0"/>
              </a:rPr>
              <a:t>Teenagers were an important force in the 1950s</a:t>
            </a:r>
          </a:p>
        </p:txBody>
      </p:sp>
      <p:sp>
        <p:nvSpPr>
          <p:cNvPr id="30723" name="Rectangle 3"/>
          <p:cNvSpPr>
            <a:spLocks noChangeArrowheads="1"/>
          </p:cNvSpPr>
          <p:nvPr/>
        </p:nvSpPr>
        <p:spPr bwMode="auto">
          <a:xfrm>
            <a:off x="304800" y="5832475"/>
            <a:ext cx="85344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lnSpc>
                <a:spcPct val="85000"/>
              </a:lnSpc>
              <a:spcBef>
                <a:spcPct val="30000"/>
              </a:spcBef>
              <a:spcAft>
                <a:spcPct val="0"/>
              </a:spcAft>
            </a:pPr>
            <a:r>
              <a:rPr lang="en-US" altLang="en-US" sz="3600">
                <a:solidFill>
                  <a:srgbClr val="000000"/>
                </a:solidFill>
              </a:rPr>
              <a:t>Businesses targeted teenagers, selling billions of dollars of “cool” consumer goods</a:t>
            </a:r>
          </a:p>
        </p:txBody>
      </p:sp>
      <p:pic>
        <p:nvPicPr>
          <p:cNvPr id="30724" name="Picture 9" descr="learnthebop"/>
          <p:cNvPicPr>
            <a:picLocks noChangeAspect="1" noChangeArrowheads="1"/>
          </p:cNvPicPr>
          <p:nvPr/>
        </p:nvPicPr>
        <p:blipFill>
          <a:blip r:embed="rId3">
            <a:extLst>
              <a:ext uri="{28A0092B-C50C-407E-A947-70E740481C1C}">
                <a14:useLocalDpi xmlns:a14="http://schemas.microsoft.com/office/drawing/2010/main" val="0"/>
              </a:ext>
            </a:extLst>
          </a:blip>
          <a:srcRect l="3789" t="6863" r="7814" b="21568"/>
          <a:stretch>
            <a:fillRect/>
          </a:stretch>
        </p:blipFill>
        <p:spPr bwMode="auto">
          <a:xfrm>
            <a:off x="0" y="609600"/>
            <a:ext cx="49688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1" descr="[teen+twisters+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19200"/>
            <a:ext cx="41608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234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Text Box 10"/>
          <p:cNvSpPr txBox="1">
            <a:spLocks noChangeArrowheads="1"/>
          </p:cNvSpPr>
          <p:nvPr/>
        </p:nvSpPr>
        <p:spPr bwMode="auto">
          <a:xfrm>
            <a:off x="0" y="15875"/>
            <a:ext cx="9144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lnSpc>
                <a:spcPct val="85000"/>
              </a:lnSpc>
              <a:spcBef>
                <a:spcPct val="50000"/>
              </a:spcBef>
              <a:spcAft>
                <a:spcPct val="0"/>
              </a:spcAft>
            </a:pPr>
            <a:r>
              <a:rPr lang="en-US" altLang="en-US" sz="4000">
                <a:solidFill>
                  <a:srgbClr val="000000"/>
                </a:solidFill>
              </a:rPr>
              <a:t>Hollywood movies targeted teens &amp; made films about “juvenile delinquency”</a:t>
            </a:r>
          </a:p>
        </p:txBody>
      </p:sp>
      <p:pic>
        <p:nvPicPr>
          <p:cNvPr id="31747" name="Picture 14" descr="re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33242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5" descr="Cool and the Crazy DVD movie"/>
          <p:cNvPicPr>
            <a:picLocks noChangeAspect="1" noChangeArrowheads="1"/>
          </p:cNvPicPr>
          <p:nvPr/>
        </p:nvPicPr>
        <p:blipFill>
          <a:blip r:embed="rId3">
            <a:extLst>
              <a:ext uri="{28A0092B-C50C-407E-A947-70E740481C1C}">
                <a14:useLocalDpi xmlns:a14="http://schemas.microsoft.com/office/drawing/2010/main" val="0"/>
              </a:ext>
            </a:extLst>
          </a:blip>
          <a:srcRect b="7042"/>
          <a:stretch>
            <a:fillRect/>
          </a:stretch>
        </p:blipFill>
        <p:spPr bwMode="auto">
          <a:xfrm>
            <a:off x="6235700" y="1371600"/>
            <a:ext cx="2908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1749" name="Picture 16" descr="JD Juvenile Delinquent &amp; Bad Girl Movies! Teen Movies! Teen Gangs in Leather Jackets &amp; Duck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19200"/>
            <a:ext cx="28971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988324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762000"/>
          </a:xfrm>
        </p:spPr>
        <p:txBody>
          <a:bodyPr/>
          <a:lstStyle/>
          <a:p>
            <a:r>
              <a:rPr lang="en-US" altLang="en-US" smtClean="0"/>
              <a:t>The 1950s: Conformity </a:t>
            </a:r>
          </a:p>
        </p:txBody>
      </p:sp>
      <p:sp>
        <p:nvSpPr>
          <p:cNvPr id="33795" name="Rectangle 3"/>
          <p:cNvSpPr>
            <a:spLocks noGrp="1" noChangeArrowheads="1"/>
          </p:cNvSpPr>
          <p:nvPr>
            <p:ph type="body" idx="1"/>
          </p:nvPr>
        </p:nvSpPr>
        <p:spPr>
          <a:xfrm>
            <a:off x="0" y="685800"/>
            <a:ext cx="9144000" cy="6172200"/>
          </a:xfrm>
        </p:spPr>
        <p:txBody>
          <a:bodyPr/>
          <a:lstStyle/>
          <a:p>
            <a:pPr>
              <a:lnSpc>
                <a:spcPct val="90000"/>
              </a:lnSpc>
              <a:spcBef>
                <a:spcPct val="10000"/>
              </a:spcBef>
            </a:pPr>
            <a:r>
              <a:rPr lang="en-US" altLang="en-US" sz="3900" smtClean="0"/>
              <a:t>TV, movies, &amp; advertising in the 1950s promoted conformity &amp; stereotypes</a:t>
            </a:r>
          </a:p>
        </p:txBody>
      </p:sp>
      <p:sp>
        <p:nvSpPr>
          <p:cNvPr id="33796" name="Text Box 6"/>
          <p:cNvSpPr txBox="1">
            <a:spLocks noChangeArrowheads="1"/>
          </p:cNvSpPr>
          <p:nvPr/>
        </p:nvSpPr>
        <p:spPr bwMode="auto">
          <a:xfrm>
            <a:off x="0" y="6248400"/>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lnSpc>
                <a:spcPct val="85000"/>
              </a:lnSpc>
              <a:spcBef>
                <a:spcPct val="50000"/>
              </a:spcBef>
              <a:spcAft>
                <a:spcPct val="0"/>
              </a:spcAft>
            </a:pPr>
            <a:r>
              <a:rPr lang="en-US" altLang="en-US" sz="3500">
                <a:solidFill>
                  <a:srgbClr val="000000"/>
                </a:solidFill>
              </a:rPr>
              <a:t>The</a:t>
            </a:r>
            <a:r>
              <a:rPr lang="en-US" altLang="en-US" sz="3000">
                <a:solidFill>
                  <a:srgbClr val="000000"/>
                </a:solidFill>
              </a:rPr>
              <a:t> </a:t>
            </a:r>
            <a:r>
              <a:rPr lang="en-US" altLang="en-US" sz="3500">
                <a:solidFill>
                  <a:srgbClr val="000000"/>
                </a:solidFill>
              </a:rPr>
              <a:t>“ideal</a:t>
            </a:r>
            <a:r>
              <a:rPr lang="en-US" altLang="en-US">
                <a:solidFill>
                  <a:srgbClr val="000000"/>
                </a:solidFill>
              </a:rPr>
              <a:t> </a:t>
            </a:r>
            <a:r>
              <a:rPr lang="en-US" altLang="en-US" sz="3500">
                <a:solidFill>
                  <a:srgbClr val="000000"/>
                </a:solidFill>
              </a:rPr>
              <a:t>man”</a:t>
            </a:r>
            <a:r>
              <a:rPr lang="en-US" altLang="en-US">
                <a:solidFill>
                  <a:srgbClr val="000000"/>
                </a:solidFill>
              </a:rPr>
              <a:t> </a:t>
            </a:r>
            <a:r>
              <a:rPr lang="en-US" altLang="en-US" sz="3500">
                <a:solidFill>
                  <a:srgbClr val="000000"/>
                </a:solidFill>
              </a:rPr>
              <a:t>was</a:t>
            </a:r>
            <a:r>
              <a:rPr lang="en-US" altLang="en-US">
                <a:solidFill>
                  <a:srgbClr val="000000"/>
                </a:solidFill>
              </a:rPr>
              <a:t> </a:t>
            </a:r>
            <a:r>
              <a:rPr lang="en-US" altLang="en-US" sz="3500">
                <a:solidFill>
                  <a:srgbClr val="000000"/>
                </a:solidFill>
              </a:rPr>
              <a:t>provider</a:t>
            </a:r>
            <a:r>
              <a:rPr lang="en-US" altLang="en-US">
                <a:solidFill>
                  <a:srgbClr val="000000"/>
                </a:solidFill>
              </a:rPr>
              <a:t> </a:t>
            </a:r>
            <a:r>
              <a:rPr lang="en-US" altLang="en-US" sz="3500">
                <a:solidFill>
                  <a:srgbClr val="000000"/>
                </a:solidFill>
              </a:rPr>
              <a:t>&amp;</a:t>
            </a:r>
            <a:r>
              <a:rPr lang="en-US" altLang="en-US">
                <a:solidFill>
                  <a:srgbClr val="000000"/>
                </a:solidFill>
              </a:rPr>
              <a:t> </a:t>
            </a:r>
            <a:r>
              <a:rPr lang="en-US" altLang="en-US" sz="3500">
                <a:solidFill>
                  <a:srgbClr val="000000"/>
                </a:solidFill>
              </a:rPr>
              <a:t>boss</a:t>
            </a:r>
            <a:r>
              <a:rPr lang="en-US" altLang="en-US">
                <a:solidFill>
                  <a:srgbClr val="000000"/>
                </a:solidFill>
              </a:rPr>
              <a:t> </a:t>
            </a:r>
            <a:r>
              <a:rPr lang="en-US" altLang="en-US" sz="3500">
                <a:solidFill>
                  <a:srgbClr val="000000"/>
                </a:solidFill>
              </a:rPr>
              <a:t>of</a:t>
            </a:r>
            <a:r>
              <a:rPr lang="en-US" altLang="en-US">
                <a:solidFill>
                  <a:srgbClr val="000000"/>
                </a:solidFill>
              </a:rPr>
              <a:t> </a:t>
            </a:r>
            <a:r>
              <a:rPr lang="en-US" altLang="en-US" sz="3500">
                <a:solidFill>
                  <a:srgbClr val="000000"/>
                </a:solidFill>
              </a:rPr>
              <a:t>the</a:t>
            </a:r>
            <a:r>
              <a:rPr lang="en-US" altLang="en-US">
                <a:solidFill>
                  <a:srgbClr val="000000"/>
                </a:solidFill>
              </a:rPr>
              <a:t> </a:t>
            </a:r>
            <a:r>
              <a:rPr lang="en-US" altLang="en-US" sz="3500">
                <a:solidFill>
                  <a:srgbClr val="000000"/>
                </a:solidFill>
              </a:rPr>
              <a:t>house</a:t>
            </a:r>
          </a:p>
        </p:txBody>
      </p:sp>
      <p:pic>
        <p:nvPicPr>
          <p:cNvPr id="33797" name="Picture 13" descr="ManInGrayFlannelSuit"/>
          <p:cNvPicPr>
            <a:picLocks noChangeAspect="1" noChangeArrowheads="1"/>
          </p:cNvPicPr>
          <p:nvPr/>
        </p:nvPicPr>
        <p:blipFill>
          <a:blip r:embed="rId3">
            <a:extLst>
              <a:ext uri="{28A0092B-C50C-407E-A947-70E740481C1C}">
                <a14:useLocalDpi xmlns:a14="http://schemas.microsoft.com/office/drawing/2010/main" val="0"/>
              </a:ext>
            </a:extLst>
          </a:blip>
          <a:srcRect t="41487"/>
          <a:stretch>
            <a:fillRect/>
          </a:stretch>
        </p:blipFill>
        <p:spPr bwMode="auto">
          <a:xfrm>
            <a:off x="609600" y="1905000"/>
            <a:ext cx="4010025" cy="42100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15" descr="FatherKnowsBest_S2"/>
          <p:cNvPicPr>
            <a:picLocks noChangeAspect="1" noChangeArrowheads="1"/>
          </p:cNvPicPr>
          <p:nvPr/>
        </p:nvPicPr>
        <p:blipFill>
          <a:blip r:embed="rId4">
            <a:extLst>
              <a:ext uri="{28A0092B-C50C-407E-A947-70E740481C1C}">
                <a14:useLocalDpi xmlns:a14="http://schemas.microsoft.com/office/drawing/2010/main" val="0"/>
              </a:ext>
            </a:extLst>
          </a:blip>
          <a:srcRect t="5971"/>
          <a:stretch>
            <a:fillRect/>
          </a:stretch>
        </p:blipFill>
        <p:spPr bwMode="auto">
          <a:xfrm>
            <a:off x="5181600" y="1828800"/>
            <a:ext cx="32496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607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685800"/>
          </a:xfrm>
        </p:spPr>
        <p:txBody>
          <a:bodyPr/>
          <a:lstStyle/>
          <a:p>
            <a:r>
              <a:rPr lang="en-US" altLang="en-US" sz="4000" smtClean="0"/>
              <a:t>The 1950s: Conformity </a:t>
            </a:r>
          </a:p>
        </p:txBody>
      </p:sp>
      <p:sp>
        <p:nvSpPr>
          <p:cNvPr id="34819" name="Rectangle 3"/>
          <p:cNvSpPr>
            <a:spLocks noGrp="1" noChangeArrowheads="1"/>
          </p:cNvSpPr>
          <p:nvPr>
            <p:ph type="body" idx="1"/>
          </p:nvPr>
        </p:nvSpPr>
        <p:spPr>
          <a:xfrm>
            <a:off x="0" y="609600"/>
            <a:ext cx="9144000" cy="6248400"/>
          </a:xfrm>
        </p:spPr>
        <p:txBody>
          <a:bodyPr/>
          <a:lstStyle/>
          <a:p>
            <a:pPr>
              <a:lnSpc>
                <a:spcPct val="85000"/>
              </a:lnSpc>
              <a:spcBef>
                <a:spcPct val="10000"/>
              </a:spcBef>
            </a:pPr>
            <a:r>
              <a:rPr lang="en-US" altLang="en-US" sz="3800" smtClean="0"/>
              <a:t>TV, movies, &amp; advertising in the 1950s promoted conformity &amp; stereotypes</a:t>
            </a:r>
          </a:p>
        </p:txBody>
      </p:sp>
      <p:sp>
        <p:nvSpPr>
          <p:cNvPr id="621572" name="Text Box 4"/>
          <p:cNvSpPr txBox="1">
            <a:spLocks noChangeArrowheads="1"/>
          </p:cNvSpPr>
          <p:nvPr/>
        </p:nvSpPr>
        <p:spPr bwMode="auto">
          <a:xfrm>
            <a:off x="0" y="5791200"/>
            <a:ext cx="91440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lnSpc>
                <a:spcPct val="85000"/>
              </a:lnSpc>
              <a:spcBef>
                <a:spcPct val="50000"/>
              </a:spcBef>
              <a:spcAft>
                <a:spcPct val="0"/>
              </a:spcAft>
            </a:pPr>
            <a:r>
              <a:rPr lang="en-US" altLang="en-US" sz="3900">
                <a:solidFill>
                  <a:srgbClr val="000000"/>
                </a:solidFill>
              </a:rPr>
              <a:t>But, stereotypes were not accurate </a:t>
            </a:r>
            <a:br>
              <a:rPr lang="en-US" altLang="en-US" sz="3900">
                <a:solidFill>
                  <a:srgbClr val="000000"/>
                </a:solidFill>
              </a:rPr>
            </a:br>
            <a:r>
              <a:rPr lang="en-US" altLang="en-US" sz="3900">
                <a:solidFill>
                  <a:srgbClr val="000000"/>
                </a:solidFill>
              </a:rPr>
              <a:t>of most Americans</a:t>
            </a:r>
          </a:p>
        </p:txBody>
      </p:sp>
      <p:sp>
        <p:nvSpPr>
          <p:cNvPr id="621575" name="Text Box 7"/>
          <p:cNvSpPr txBox="1">
            <a:spLocks noChangeArrowheads="1"/>
          </p:cNvSpPr>
          <p:nvPr/>
        </p:nvSpPr>
        <p:spPr bwMode="auto">
          <a:xfrm>
            <a:off x="762000" y="1981200"/>
            <a:ext cx="7924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169" tIns="43087" rIns="86169" bIns="43087">
            <a:spAutoFit/>
          </a:bodyPr>
          <a:lstStyle>
            <a:lvl1pPr defTabSz="862013">
              <a:defRPr>
                <a:solidFill>
                  <a:schemeClr val="tx1"/>
                </a:solidFill>
                <a:latin typeface="Calibri" pitchFamily="34" charset="0"/>
              </a:defRPr>
            </a:lvl1pPr>
            <a:lvl2pPr marL="742950" indent="-285750" defTabSz="862013">
              <a:defRPr>
                <a:solidFill>
                  <a:schemeClr val="tx1"/>
                </a:solidFill>
                <a:latin typeface="Calibri" pitchFamily="34" charset="0"/>
              </a:defRPr>
            </a:lvl2pPr>
            <a:lvl3pPr marL="1143000" indent="-228600" defTabSz="862013">
              <a:defRPr>
                <a:solidFill>
                  <a:schemeClr val="tx1"/>
                </a:solidFill>
                <a:latin typeface="Calibri" pitchFamily="34" charset="0"/>
              </a:defRPr>
            </a:lvl3pPr>
            <a:lvl4pPr marL="1600200" indent="-228600" defTabSz="862013">
              <a:defRPr>
                <a:solidFill>
                  <a:schemeClr val="tx1"/>
                </a:solidFill>
                <a:latin typeface="Calibri" pitchFamily="34" charset="0"/>
              </a:defRPr>
            </a:lvl4pPr>
            <a:lvl5pPr marL="2057400" indent="-228600" defTabSz="862013">
              <a:defRPr>
                <a:solidFill>
                  <a:schemeClr val="tx1"/>
                </a:solidFill>
                <a:latin typeface="Calibri" pitchFamily="34" charset="0"/>
              </a:defRPr>
            </a:lvl5pPr>
            <a:lvl6pPr marL="2514600" indent="-228600" defTabSz="862013" eaLnBrk="0" fontAlgn="base" hangingPunct="0">
              <a:spcBef>
                <a:spcPct val="0"/>
              </a:spcBef>
              <a:spcAft>
                <a:spcPct val="0"/>
              </a:spcAft>
              <a:defRPr>
                <a:solidFill>
                  <a:schemeClr val="tx1"/>
                </a:solidFill>
                <a:latin typeface="Calibri" pitchFamily="34" charset="0"/>
              </a:defRPr>
            </a:lvl6pPr>
            <a:lvl7pPr marL="2971800" indent="-228600" defTabSz="862013" eaLnBrk="0" fontAlgn="base" hangingPunct="0">
              <a:spcBef>
                <a:spcPct val="0"/>
              </a:spcBef>
              <a:spcAft>
                <a:spcPct val="0"/>
              </a:spcAft>
              <a:defRPr>
                <a:solidFill>
                  <a:schemeClr val="tx1"/>
                </a:solidFill>
                <a:latin typeface="Calibri" pitchFamily="34" charset="0"/>
              </a:defRPr>
            </a:lvl7pPr>
            <a:lvl8pPr marL="3429000" indent="-228600" defTabSz="862013" eaLnBrk="0" fontAlgn="base" hangingPunct="0">
              <a:spcBef>
                <a:spcPct val="0"/>
              </a:spcBef>
              <a:spcAft>
                <a:spcPct val="0"/>
              </a:spcAft>
              <a:defRPr>
                <a:solidFill>
                  <a:schemeClr val="tx1"/>
                </a:solidFill>
                <a:latin typeface="Calibri" pitchFamily="34" charset="0"/>
              </a:defRPr>
            </a:lvl8pPr>
            <a:lvl9pPr marL="3886200" indent="-228600" defTabSz="862013" eaLnBrk="0" fontAlgn="base" hangingPunct="0">
              <a:spcBef>
                <a:spcPct val="0"/>
              </a:spcBef>
              <a:spcAft>
                <a:spcPct val="0"/>
              </a:spcAft>
              <a:defRPr>
                <a:solidFill>
                  <a:schemeClr val="tx1"/>
                </a:solidFill>
                <a:latin typeface="Calibri" pitchFamily="34" charset="0"/>
              </a:defRPr>
            </a:lvl9pPr>
          </a:lstStyle>
          <a:p>
            <a:pPr algn="ctr" eaLnBrk="0" fontAlgn="base" hangingPunct="0">
              <a:spcBef>
                <a:spcPct val="50000"/>
              </a:spcBef>
              <a:spcAft>
                <a:spcPct val="0"/>
              </a:spcAft>
            </a:pPr>
            <a:r>
              <a:rPr lang="en-US" altLang="en-US" sz="4200">
                <a:solidFill>
                  <a:srgbClr val="0000FF"/>
                </a:solidFill>
              </a:rPr>
              <a:t>Behavioral Rules of the 1950s:</a:t>
            </a:r>
          </a:p>
        </p:txBody>
      </p:sp>
      <p:sp>
        <p:nvSpPr>
          <p:cNvPr id="621576" name="Text Box 8"/>
          <p:cNvSpPr txBox="1">
            <a:spLocks noChangeArrowheads="1"/>
          </p:cNvSpPr>
          <p:nvPr/>
        </p:nvSpPr>
        <p:spPr bwMode="auto">
          <a:xfrm>
            <a:off x="533400" y="2701925"/>
            <a:ext cx="82296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6169" tIns="43087" rIns="86169" bIns="43087">
            <a:spAutoFit/>
          </a:bodyPr>
          <a:lstStyle>
            <a:lvl1pPr marL="342900" indent="-342900" defTabSz="862013">
              <a:defRPr>
                <a:solidFill>
                  <a:schemeClr val="tx1"/>
                </a:solidFill>
                <a:latin typeface="Calibri" pitchFamily="34" charset="0"/>
              </a:defRPr>
            </a:lvl1pPr>
            <a:lvl2pPr marL="744538" indent="-314325" defTabSz="862013">
              <a:defRPr>
                <a:solidFill>
                  <a:schemeClr val="tx1"/>
                </a:solidFill>
                <a:latin typeface="Calibri" pitchFamily="34" charset="0"/>
              </a:defRPr>
            </a:lvl2pPr>
            <a:lvl3pPr marL="1143000" indent="-228600" defTabSz="862013">
              <a:defRPr>
                <a:solidFill>
                  <a:schemeClr val="tx1"/>
                </a:solidFill>
                <a:latin typeface="Calibri" pitchFamily="34" charset="0"/>
              </a:defRPr>
            </a:lvl3pPr>
            <a:lvl4pPr marL="1600200" indent="-228600" defTabSz="862013">
              <a:defRPr>
                <a:solidFill>
                  <a:schemeClr val="tx1"/>
                </a:solidFill>
                <a:latin typeface="Calibri" pitchFamily="34" charset="0"/>
              </a:defRPr>
            </a:lvl4pPr>
            <a:lvl5pPr marL="2057400" indent="-228600" defTabSz="862013">
              <a:defRPr>
                <a:solidFill>
                  <a:schemeClr val="tx1"/>
                </a:solidFill>
                <a:latin typeface="Calibri" pitchFamily="34" charset="0"/>
              </a:defRPr>
            </a:lvl5pPr>
            <a:lvl6pPr marL="2514600" indent="-228600" defTabSz="862013" eaLnBrk="0" fontAlgn="base" hangingPunct="0">
              <a:spcBef>
                <a:spcPct val="0"/>
              </a:spcBef>
              <a:spcAft>
                <a:spcPct val="0"/>
              </a:spcAft>
              <a:defRPr>
                <a:solidFill>
                  <a:schemeClr val="tx1"/>
                </a:solidFill>
                <a:latin typeface="Calibri" pitchFamily="34" charset="0"/>
              </a:defRPr>
            </a:lvl6pPr>
            <a:lvl7pPr marL="2971800" indent="-228600" defTabSz="862013" eaLnBrk="0" fontAlgn="base" hangingPunct="0">
              <a:spcBef>
                <a:spcPct val="0"/>
              </a:spcBef>
              <a:spcAft>
                <a:spcPct val="0"/>
              </a:spcAft>
              <a:defRPr>
                <a:solidFill>
                  <a:schemeClr val="tx1"/>
                </a:solidFill>
                <a:latin typeface="Calibri" pitchFamily="34" charset="0"/>
              </a:defRPr>
            </a:lvl7pPr>
            <a:lvl8pPr marL="3429000" indent="-228600" defTabSz="862013" eaLnBrk="0" fontAlgn="base" hangingPunct="0">
              <a:spcBef>
                <a:spcPct val="0"/>
              </a:spcBef>
              <a:spcAft>
                <a:spcPct val="0"/>
              </a:spcAft>
              <a:defRPr>
                <a:solidFill>
                  <a:schemeClr val="tx1"/>
                </a:solidFill>
                <a:latin typeface="Calibri" pitchFamily="34" charset="0"/>
              </a:defRPr>
            </a:lvl8pPr>
            <a:lvl9pPr marL="3886200" indent="-228600" defTabSz="862013" eaLnBrk="0" fontAlgn="base" hangingPunct="0">
              <a:spcBef>
                <a:spcPct val="0"/>
              </a:spcBef>
              <a:spcAft>
                <a:spcPct val="0"/>
              </a:spcAft>
              <a:defRPr>
                <a:solidFill>
                  <a:schemeClr val="tx1"/>
                </a:solidFill>
                <a:latin typeface="Calibri" pitchFamily="34" charset="0"/>
              </a:defRPr>
            </a:lvl9pPr>
          </a:lstStyle>
          <a:p>
            <a:pPr lvl="1" eaLnBrk="0" fontAlgn="base" hangingPunct="0">
              <a:lnSpc>
                <a:spcPct val="90000"/>
              </a:lnSpc>
              <a:spcBef>
                <a:spcPct val="35000"/>
              </a:spcBef>
              <a:spcAft>
                <a:spcPct val="0"/>
              </a:spcAft>
              <a:buClr>
                <a:srgbClr val="FF0000"/>
              </a:buClr>
              <a:buSzPct val="90000"/>
              <a:buFont typeface="Wingdings" pitchFamily="2" charset="2"/>
              <a:buChar char="§"/>
            </a:pPr>
            <a:r>
              <a:rPr lang="en-US" altLang="en-US" sz="3800">
                <a:solidFill>
                  <a:srgbClr val="CC0000"/>
                </a:solidFill>
              </a:rPr>
              <a:t>Obey authority.</a:t>
            </a:r>
          </a:p>
          <a:p>
            <a:pPr lvl="1" eaLnBrk="0" fontAlgn="base" hangingPunct="0">
              <a:lnSpc>
                <a:spcPct val="90000"/>
              </a:lnSpc>
              <a:spcBef>
                <a:spcPct val="35000"/>
              </a:spcBef>
              <a:spcAft>
                <a:spcPct val="0"/>
              </a:spcAft>
              <a:buClr>
                <a:srgbClr val="FF0000"/>
              </a:buClr>
              <a:buSzPct val="90000"/>
              <a:buFont typeface="Wingdings" pitchFamily="2" charset="2"/>
              <a:buChar char="§"/>
            </a:pPr>
            <a:r>
              <a:rPr lang="en-US" altLang="en-US" sz="3800">
                <a:solidFill>
                  <a:srgbClr val="CC0000"/>
                </a:solidFill>
              </a:rPr>
              <a:t>Control Your emotions.</a:t>
            </a:r>
          </a:p>
          <a:p>
            <a:pPr lvl="1" eaLnBrk="0" fontAlgn="base" hangingPunct="0">
              <a:lnSpc>
                <a:spcPct val="90000"/>
              </a:lnSpc>
              <a:spcBef>
                <a:spcPct val="35000"/>
              </a:spcBef>
              <a:spcAft>
                <a:spcPct val="0"/>
              </a:spcAft>
              <a:buClr>
                <a:srgbClr val="FF0000"/>
              </a:buClr>
              <a:buSzPct val="90000"/>
              <a:buFont typeface="Wingdings" pitchFamily="2" charset="2"/>
              <a:buChar char="§"/>
            </a:pPr>
            <a:r>
              <a:rPr lang="en-US" altLang="en-US" sz="3800">
                <a:solidFill>
                  <a:srgbClr val="CC0000"/>
                </a:solidFill>
                <a:sym typeface="Wingdings" pitchFamily="2" charset="2"/>
              </a:rPr>
              <a:t>Fit in with the crowd.</a:t>
            </a:r>
          </a:p>
          <a:p>
            <a:pPr lvl="1" eaLnBrk="0" fontAlgn="base" hangingPunct="0">
              <a:lnSpc>
                <a:spcPct val="90000"/>
              </a:lnSpc>
              <a:spcBef>
                <a:spcPct val="35000"/>
              </a:spcBef>
              <a:spcAft>
                <a:spcPct val="0"/>
              </a:spcAft>
              <a:buClr>
                <a:srgbClr val="FF0000"/>
              </a:buClr>
              <a:buSzPct val="90000"/>
              <a:buFont typeface="Wingdings" pitchFamily="2" charset="2"/>
              <a:buChar char="§"/>
            </a:pPr>
            <a:r>
              <a:rPr lang="en-US" altLang="en-US" sz="3800">
                <a:solidFill>
                  <a:srgbClr val="CC0000"/>
                </a:solidFill>
                <a:sym typeface="Wingdings" pitchFamily="2" charset="2"/>
              </a:rPr>
              <a:t>Don’t even think about sex!!!</a:t>
            </a:r>
            <a:endParaRPr lang="en-US" altLang="en-US" sz="3800">
              <a:solidFill>
                <a:srgbClr val="CC0000"/>
              </a:solidFill>
            </a:endParaRPr>
          </a:p>
        </p:txBody>
      </p:sp>
      <p:sp>
        <p:nvSpPr>
          <p:cNvPr id="621577" name="Text Box 9"/>
          <p:cNvSpPr txBox="1">
            <a:spLocks noChangeArrowheads="1"/>
          </p:cNvSpPr>
          <p:nvPr/>
        </p:nvSpPr>
        <p:spPr bwMode="auto">
          <a:xfrm>
            <a:off x="228600" y="1752600"/>
            <a:ext cx="5334000" cy="3976688"/>
          </a:xfrm>
          <a:prstGeom prst="rect">
            <a:avLst/>
          </a:prstGeom>
          <a:solidFill>
            <a:srgbClr val="FFFF99"/>
          </a:solidFill>
          <a:ln w="38100">
            <a:solidFill>
              <a:schemeClr val="tx1"/>
            </a:solidFill>
            <a:miter lim="800000"/>
            <a:headEnd/>
            <a:tailEnd/>
          </a:ln>
        </p:spPr>
        <p:txBody>
          <a:bodyPr lIns="91434" tIns="45717" rIns="91434" bIns="45717">
            <a:spAutoFit/>
          </a:bodyPr>
          <a:lstStyle>
            <a:lvl1pPr marL="228600" indent="-228600">
              <a:defRPr>
                <a:solidFill>
                  <a:schemeClr val="tx1"/>
                </a:solidFill>
                <a:latin typeface="Calibri" pitchFamily="34" charset="0"/>
              </a:defRPr>
            </a:lvl1pPr>
            <a:lvl2pPr marL="693738" indent="-236538">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lnSpc>
                <a:spcPct val="80000"/>
              </a:lnSpc>
              <a:spcBef>
                <a:spcPct val="20000"/>
              </a:spcBef>
              <a:spcAft>
                <a:spcPct val="0"/>
              </a:spcAft>
            </a:pPr>
            <a:r>
              <a:rPr lang="en-US" altLang="en-US" sz="3600" u="sng">
                <a:solidFill>
                  <a:srgbClr val="000000"/>
                </a:solidFill>
              </a:rPr>
              <a:t>Changing Sexual Behavior</a:t>
            </a:r>
            <a:r>
              <a:rPr lang="en-US" altLang="en-US" sz="3600">
                <a:solidFill>
                  <a:srgbClr val="000000"/>
                </a:solidFill>
              </a:rPr>
              <a:t>:</a:t>
            </a:r>
          </a:p>
          <a:p>
            <a:pPr eaLnBrk="0" fontAlgn="base" hangingPunct="0">
              <a:lnSpc>
                <a:spcPct val="80000"/>
              </a:lnSpc>
              <a:spcBef>
                <a:spcPct val="20000"/>
              </a:spcBef>
              <a:spcAft>
                <a:spcPct val="0"/>
              </a:spcAft>
              <a:buFont typeface="Wingdings" pitchFamily="2" charset="2"/>
              <a:buChar char="§"/>
            </a:pPr>
            <a:r>
              <a:rPr lang="en-US" altLang="en-US" sz="3600">
                <a:solidFill>
                  <a:srgbClr val="000000"/>
                </a:solidFill>
              </a:rPr>
              <a:t>Sexologist Alfred Kinsey revealed that: </a:t>
            </a:r>
          </a:p>
          <a:p>
            <a:pPr lvl="1" eaLnBrk="0" fontAlgn="base" hangingPunct="0">
              <a:lnSpc>
                <a:spcPct val="80000"/>
              </a:lnSpc>
              <a:spcBef>
                <a:spcPct val="20000"/>
              </a:spcBef>
              <a:spcAft>
                <a:spcPct val="0"/>
              </a:spcAft>
              <a:buFont typeface="Wingdings" pitchFamily="2" charset="2"/>
              <a:buChar char="§"/>
            </a:pPr>
            <a:r>
              <a:rPr lang="en-US" altLang="en-US" sz="3600">
                <a:solidFill>
                  <a:srgbClr val="000000"/>
                </a:solidFill>
              </a:rPr>
              <a:t>Premarital sex was common</a:t>
            </a:r>
          </a:p>
          <a:p>
            <a:pPr lvl="1" eaLnBrk="0" fontAlgn="base" hangingPunct="0">
              <a:lnSpc>
                <a:spcPct val="80000"/>
              </a:lnSpc>
              <a:spcBef>
                <a:spcPct val="20000"/>
              </a:spcBef>
              <a:spcAft>
                <a:spcPct val="0"/>
              </a:spcAft>
              <a:buFont typeface="Wingdings" pitchFamily="2" charset="2"/>
              <a:buChar char="§"/>
            </a:pPr>
            <a:r>
              <a:rPr lang="en-US" altLang="en-US" sz="3600">
                <a:solidFill>
                  <a:srgbClr val="000000"/>
                </a:solidFill>
              </a:rPr>
              <a:t>Extramarital affairs were frequent among married couples</a:t>
            </a:r>
          </a:p>
        </p:txBody>
      </p:sp>
      <p:pic>
        <p:nvPicPr>
          <p:cNvPr id="621578" name="Picture 10" descr="1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3048000" cy="4038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68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500"/>
                                        <p:tgtEl>
                                          <p:spTgt spid="621576"/>
                                        </p:tgtEl>
                                        <p:attrNameLst>
                                          <p:attrName>ppt_w</p:attrName>
                                        </p:attrNameLst>
                                      </p:cBhvr>
                                      <p:tavLst>
                                        <p:tav tm="0">
                                          <p:val>
                                            <p:strVal val="ppt_w"/>
                                          </p:val>
                                        </p:tav>
                                        <p:tav tm="100000">
                                          <p:val>
                                            <p:fltVal val="0"/>
                                          </p:val>
                                        </p:tav>
                                      </p:tavLst>
                                    </p:anim>
                                    <p:anim calcmode="lin" valueType="num">
                                      <p:cBhvr>
                                        <p:cTn id="7" dur="500"/>
                                        <p:tgtEl>
                                          <p:spTgt spid="621576"/>
                                        </p:tgtEl>
                                        <p:attrNameLst>
                                          <p:attrName>ppt_h</p:attrName>
                                        </p:attrNameLst>
                                      </p:cBhvr>
                                      <p:tavLst>
                                        <p:tav tm="0">
                                          <p:val>
                                            <p:strVal val="ppt_h"/>
                                          </p:val>
                                        </p:tav>
                                        <p:tav tm="100000">
                                          <p:val>
                                            <p:fltVal val="0"/>
                                          </p:val>
                                        </p:tav>
                                      </p:tavLst>
                                    </p:anim>
                                    <p:animEffect transition="out" filter="fade">
                                      <p:cBhvr>
                                        <p:cTn id="8" dur="500"/>
                                        <p:tgtEl>
                                          <p:spTgt spid="621576"/>
                                        </p:tgtEl>
                                      </p:cBhvr>
                                    </p:animEffect>
                                    <p:set>
                                      <p:cBhvr>
                                        <p:cTn id="9" dur="1" fill="hold">
                                          <p:stCondLst>
                                            <p:cond delay="499"/>
                                          </p:stCondLst>
                                        </p:cTn>
                                        <p:tgtEl>
                                          <p:spTgt spid="621576"/>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500"/>
                                        <p:tgtEl>
                                          <p:spTgt spid="621575"/>
                                        </p:tgtEl>
                                        <p:attrNameLst>
                                          <p:attrName>ppt_w</p:attrName>
                                        </p:attrNameLst>
                                      </p:cBhvr>
                                      <p:tavLst>
                                        <p:tav tm="0">
                                          <p:val>
                                            <p:strVal val="ppt_w"/>
                                          </p:val>
                                        </p:tav>
                                        <p:tav tm="100000">
                                          <p:val>
                                            <p:fltVal val="0"/>
                                          </p:val>
                                        </p:tav>
                                      </p:tavLst>
                                    </p:anim>
                                    <p:anim calcmode="lin" valueType="num">
                                      <p:cBhvr>
                                        <p:cTn id="12" dur="500"/>
                                        <p:tgtEl>
                                          <p:spTgt spid="621575"/>
                                        </p:tgtEl>
                                        <p:attrNameLst>
                                          <p:attrName>ppt_h</p:attrName>
                                        </p:attrNameLst>
                                      </p:cBhvr>
                                      <p:tavLst>
                                        <p:tav tm="0">
                                          <p:val>
                                            <p:strVal val="ppt_h"/>
                                          </p:val>
                                        </p:tav>
                                        <p:tav tm="100000">
                                          <p:val>
                                            <p:fltVal val="0"/>
                                          </p:val>
                                        </p:tav>
                                      </p:tavLst>
                                    </p:anim>
                                    <p:animEffect transition="out" filter="fade">
                                      <p:cBhvr>
                                        <p:cTn id="13" dur="500"/>
                                        <p:tgtEl>
                                          <p:spTgt spid="621575"/>
                                        </p:tgtEl>
                                      </p:cBhvr>
                                    </p:animEffect>
                                    <p:set>
                                      <p:cBhvr>
                                        <p:cTn id="14" dur="1" fill="hold">
                                          <p:stCondLst>
                                            <p:cond delay="499"/>
                                          </p:stCondLst>
                                        </p:cTn>
                                        <p:tgtEl>
                                          <p:spTgt spid="621575"/>
                                        </p:tgtEl>
                                        <p:attrNameLst>
                                          <p:attrName>style.visibility</p:attrName>
                                        </p:attrNameLst>
                                      </p:cBhvr>
                                      <p:to>
                                        <p:strVal val="hidden"/>
                                      </p:to>
                                    </p:set>
                                  </p:childTnLst>
                                </p:cTn>
                              </p:par>
                              <p:par>
                                <p:cTn id="15" presetID="53" presetClass="entr" presetSubtype="0" fill="hold" grpId="0" nodeType="withEffect">
                                  <p:stCondLst>
                                    <p:cond delay="0"/>
                                  </p:stCondLst>
                                  <p:childTnLst>
                                    <p:set>
                                      <p:cBhvr>
                                        <p:cTn id="16" dur="1" fill="hold">
                                          <p:stCondLst>
                                            <p:cond delay="0"/>
                                          </p:stCondLst>
                                        </p:cTn>
                                        <p:tgtEl>
                                          <p:spTgt spid="621577"/>
                                        </p:tgtEl>
                                        <p:attrNameLst>
                                          <p:attrName>style.visibility</p:attrName>
                                        </p:attrNameLst>
                                      </p:cBhvr>
                                      <p:to>
                                        <p:strVal val="visible"/>
                                      </p:to>
                                    </p:set>
                                    <p:anim calcmode="lin" valueType="num">
                                      <p:cBhvr>
                                        <p:cTn id="17" dur="500" fill="hold"/>
                                        <p:tgtEl>
                                          <p:spTgt spid="621577"/>
                                        </p:tgtEl>
                                        <p:attrNameLst>
                                          <p:attrName>ppt_w</p:attrName>
                                        </p:attrNameLst>
                                      </p:cBhvr>
                                      <p:tavLst>
                                        <p:tav tm="0">
                                          <p:val>
                                            <p:fltVal val="0"/>
                                          </p:val>
                                        </p:tav>
                                        <p:tav tm="100000">
                                          <p:val>
                                            <p:strVal val="#ppt_w"/>
                                          </p:val>
                                        </p:tav>
                                      </p:tavLst>
                                    </p:anim>
                                    <p:anim calcmode="lin" valueType="num">
                                      <p:cBhvr>
                                        <p:cTn id="18" dur="500" fill="hold"/>
                                        <p:tgtEl>
                                          <p:spTgt spid="621577"/>
                                        </p:tgtEl>
                                        <p:attrNameLst>
                                          <p:attrName>ppt_h</p:attrName>
                                        </p:attrNameLst>
                                      </p:cBhvr>
                                      <p:tavLst>
                                        <p:tav tm="0">
                                          <p:val>
                                            <p:fltVal val="0"/>
                                          </p:val>
                                        </p:tav>
                                        <p:tav tm="100000">
                                          <p:val>
                                            <p:strVal val="#ppt_h"/>
                                          </p:val>
                                        </p:tav>
                                      </p:tavLst>
                                    </p:anim>
                                    <p:animEffect transition="in" filter="fade">
                                      <p:cBhvr>
                                        <p:cTn id="19" dur="500"/>
                                        <p:tgtEl>
                                          <p:spTgt spid="621577"/>
                                        </p:tgtEl>
                                      </p:cBhvr>
                                    </p:animEffect>
                                  </p:childTnLst>
                                </p:cTn>
                              </p:par>
                              <p:par>
                                <p:cTn id="20" presetID="53" presetClass="entr" presetSubtype="0" fill="hold" nodeType="withEffect">
                                  <p:stCondLst>
                                    <p:cond delay="0"/>
                                  </p:stCondLst>
                                  <p:childTnLst>
                                    <p:set>
                                      <p:cBhvr>
                                        <p:cTn id="21" dur="1" fill="hold">
                                          <p:stCondLst>
                                            <p:cond delay="0"/>
                                          </p:stCondLst>
                                        </p:cTn>
                                        <p:tgtEl>
                                          <p:spTgt spid="621578"/>
                                        </p:tgtEl>
                                        <p:attrNameLst>
                                          <p:attrName>style.visibility</p:attrName>
                                        </p:attrNameLst>
                                      </p:cBhvr>
                                      <p:to>
                                        <p:strVal val="visible"/>
                                      </p:to>
                                    </p:set>
                                    <p:anim calcmode="lin" valueType="num">
                                      <p:cBhvr>
                                        <p:cTn id="22" dur="500" fill="hold"/>
                                        <p:tgtEl>
                                          <p:spTgt spid="621578"/>
                                        </p:tgtEl>
                                        <p:attrNameLst>
                                          <p:attrName>ppt_w</p:attrName>
                                        </p:attrNameLst>
                                      </p:cBhvr>
                                      <p:tavLst>
                                        <p:tav tm="0">
                                          <p:val>
                                            <p:fltVal val="0"/>
                                          </p:val>
                                        </p:tav>
                                        <p:tav tm="100000">
                                          <p:val>
                                            <p:strVal val="#ppt_w"/>
                                          </p:val>
                                        </p:tav>
                                      </p:tavLst>
                                    </p:anim>
                                    <p:anim calcmode="lin" valueType="num">
                                      <p:cBhvr>
                                        <p:cTn id="23" dur="500" fill="hold"/>
                                        <p:tgtEl>
                                          <p:spTgt spid="621578"/>
                                        </p:tgtEl>
                                        <p:attrNameLst>
                                          <p:attrName>ppt_h</p:attrName>
                                        </p:attrNameLst>
                                      </p:cBhvr>
                                      <p:tavLst>
                                        <p:tav tm="0">
                                          <p:val>
                                            <p:fltVal val="0"/>
                                          </p:val>
                                        </p:tav>
                                        <p:tav tm="100000">
                                          <p:val>
                                            <p:strVal val="#ppt_h"/>
                                          </p:val>
                                        </p:tav>
                                      </p:tavLst>
                                    </p:anim>
                                    <p:animEffect transition="in" filter="fade">
                                      <p:cBhvr>
                                        <p:cTn id="24" dur="500"/>
                                        <p:tgtEl>
                                          <p:spTgt spid="62157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21572"/>
                                        </p:tgtEl>
                                        <p:attrNameLst>
                                          <p:attrName>style.visibility</p:attrName>
                                        </p:attrNameLst>
                                      </p:cBhvr>
                                      <p:to>
                                        <p:strVal val="visible"/>
                                      </p:to>
                                    </p:set>
                                    <p:anim calcmode="lin" valueType="num">
                                      <p:cBhvr>
                                        <p:cTn id="27" dur="500" fill="hold"/>
                                        <p:tgtEl>
                                          <p:spTgt spid="621572"/>
                                        </p:tgtEl>
                                        <p:attrNameLst>
                                          <p:attrName>ppt_w</p:attrName>
                                        </p:attrNameLst>
                                      </p:cBhvr>
                                      <p:tavLst>
                                        <p:tav tm="0">
                                          <p:val>
                                            <p:fltVal val="0"/>
                                          </p:val>
                                        </p:tav>
                                        <p:tav tm="100000">
                                          <p:val>
                                            <p:strVal val="#ppt_w"/>
                                          </p:val>
                                        </p:tav>
                                      </p:tavLst>
                                    </p:anim>
                                    <p:anim calcmode="lin" valueType="num">
                                      <p:cBhvr>
                                        <p:cTn id="28" dur="500" fill="hold"/>
                                        <p:tgtEl>
                                          <p:spTgt spid="621572"/>
                                        </p:tgtEl>
                                        <p:attrNameLst>
                                          <p:attrName>ppt_h</p:attrName>
                                        </p:attrNameLst>
                                      </p:cBhvr>
                                      <p:tavLst>
                                        <p:tav tm="0">
                                          <p:val>
                                            <p:fltVal val="0"/>
                                          </p:val>
                                        </p:tav>
                                        <p:tav tm="100000">
                                          <p:val>
                                            <p:strVal val="#ppt_h"/>
                                          </p:val>
                                        </p:tav>
                                      </p:tavLst>
                                    </p:anim>
                                    <p:animEffect transition="in" filter="fade">
                                      <p:cBhvr>
                                        <p:cTn id="29" dur="500"/>
                                        <p:tgtEl>
                                          <p:spTgt spid="621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2" grpId="0"/>
      <p:bldP spid="621575" grpId="0"/>
      <p:bldP spid="621576" grpId="0"/>
      <p:bldP spid="6215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90600" y="0"/>
            <a:ext cx="8153400" cy="762000"/>
          </a:xfrm>
        </p:spPr>
        <p:txBody>
          <a:bodyPr/>
          <a:lstStyle/>
          <a:p>
            <a:r>
              <a:rPr lang="en-US" altLang="en-US" smtClean="0"/>
              <a:t>The 1950s: Conformity </a:t>
            </a:r>
          </a:p>
        </p:txBody>
      </p:sp>
      <p:sp>
        <p:nvSpPr>
          <p:cNvPr id="35843" name="Rectangle 3"/>
          <p:cNvSpPr>
            <a:spLocks noGrp="1" noChangeArrowheads="1"/>
          </p:cNvSpPr>
          <p:nvPr>
            <p:ph type="body" idx="1"/>
          </p:nvPr>
        </p:nvSpPr>
        <p:spPr>
          <a:xfrm>
            <a:off x="838200" y="685800"/>
            <a:ext cx="8305800" cy="6172200"/>
          </a:xfrm>
        </p:spPr>
        <p:txBody>
          <a:bodyPr/>
          <a:lstStyle/>
          <a:p>
            <a:pPr>
              <a:lnSpc>
                <a:spcPct val="95000"/>
              </a:lnSpc>
            </a:pPr>
            <a:r>
              <a:rPr lang="en-US" altLang="en-US" sz="3900" smtClean="0"/>
              <a:t>The “</a:t>
            </a:r>
            <a:r>
              <a:rPr lang="en-US" altLang="en-US" sz="3900" u="sng" smtClean="0"/>
              <a:t>beat movement</a:t>
            </a:r>
            <a:r>
              <a:rPr lang="en-US" altLang="en-US" sz="3900" smtClean="0"/>
              <a:t>” rejected conformity:</a:t>
            </a:r>
          </a:p>
          <a:p>
            <a:pPr lvl="1">
              <a:lnSpc>
                <a:spcPct val="95000"/>
              </a:lnSpc>
            </a:pPr>
            <a:r>
              <a:rPr lang="en-US" altLang="en-US" sz="3900" smtClean="0"/>
              <a:t>“Beatniks” were artists &amp; writers who lived non-conformist lives</a:t>
            </a:r>
          </a:p>
          <a:p>
            <a:pPr lvl="1">
              <a:lnSpc>
                <a:spcPct val="95000"/>
              </a:lnSpc>
            </a:pPr>
            <a:r>
              <a:rPr lang="en-US" altLang="en-US" sz="3900" smtClean="0"/>
              <a:t>Rejected suburbs,</a:t>
            </a:r>
            <a:br>
              <a:rPr lang="en-US" altLang="en-US" sz="3900" smtClean="0"/>
            </a:br>
            <a:r>
              <a:rPr lang="en-US" altLang="en-US" sz="3900" smtClean="0"/>
              <a:t>consumer goods, </a:t>
            </a:r>
            <a:br>
              <a:rPr lang="en-US" altLang="en-US" sz="3900" smtClean="0"/>
            </a:br>
            <a:r>
              <a:rPr lang="en-US" altLang="en-US" sz="3900" smtClean="0"/>
              <a:t>&amp; “regular jobs”</a:t>
            </a:r>
          </a:p>
          <a:p>
            <a:pPr lvl="1">
              <a:lnSpc>
                <a:spcPct val="95000"/>
              </a:lnSpc>
            </a:pPr>
            <a:r>
              <a:rPr lang="en-US" altLang="en-US" sz="3900" smtClean="0"/>
              <a:t>Led by Jack Kerouac, </a:t>
            </a:r>
            <a:br>
              <a:rPr lang="en-US" altLang="en-US" sz="3900" smtClean="0"/>
            </a:br>
            <a:r>
              <a:rPr lang="en-US" altLang="en-US" sz="3900" smtClean="0"/>
              <a:t>the beats inspired</a:t>
            </a:r>
            <a:r>
              <a:rPr lang="en-US" altLang="en-US" sz="3000" smtClean="0"/>
              <a:t> </a:t>
            </a:r>
            <a:r>
              <a:rPr lang="en-US" altLang="en-US" sz="3900" smtClean="0"/>
              <a:t>the</a:t>
            </a:r>
            <a:r>
              <a:rPr lang="en-US" altLang="en-US" sz="3000" smtClean="0"/>
              <a:t> </a:t>
            </a:r>
            <a:br>
              <a:rPr lang="en-US" altLang="en-US" sz="3000" smtClean="0"/>
            </a:br>
            <a:r>
              <a:rPr lang="en-US" altLang="en-US" sz="3900" smtClean="0"/>
              <a:t>“hippies”</a:t>
            </a:r>
            <a:r>
              <a:rPr lang="en-US" altLang="en-US" sz="3000" smtClean="0"/>
              <a:t> </a:t>
            </a:r>
            <a:r>
              <a:rPr lang="en-US" altLang="en-US" sz="3900" smtClean="0"/>
              <a:t>of</a:t>
            </a:r>
            <a:r>
              <a:rPr lang="en-US" altLang="en-US" sz="3000" smtClean="0"/>
              <a:t> </a:t>
            </a:r>
            <a:r>
              <a:rPr lang="en-US" altLang="en-US" sz="3900" smtClean="0"/>
              <a:t>the</a:t>
            </a:r>
            <a:r>
              <a:rPr lang="en-US" altLang="en-US" sz="3000" smtClean="0"/>
              <a:t> </a:t>
            </a:r>
            <a:r>
              <a:rPr lang="en-US" altLang="en-US" sz="3900" smtClean="0"/>
              <a:t>1960s</a:t>
            </a:r>
          </a:p>
        </p:txBody>
      </p:sp>
      <p:pic>
        <p:nvPicPr>
          <p:cNvPr id="35844" name="Picture 6" descr="jack_kerouac_2114480244"/>
          <p:cNvPicPr>
            <a:picLocks noChangeAspect="1" noChangeArrowheads="1"/>
          </p:cNvPicPr>
          <p:nvPr/>
        </p:nvPicPr>
        <p:blipFill>
          <a:blip r:embed="rId3">
            <a:extLst>
              <a:ext uri="{28A0092B-C50C-407E-A947-70E740481C1C}">
                <a14:useLocalDpi xmlns:a14="http://schemas.microsoft.com/office/drawing/2010/main" val="0"/>
              </a:ext>
            </a:extLst>
          </a:blip>
          <a:srcRect l="40106" t="13132" r="4279"/>
          <a:stretch>
            <a:fillRect/>
          </a:stretch>
        </p:blipFill>
        <p:spPr bwMode="auto">
          <a:xfrm>
            <a:off x="6642100" y="3124200"/>
            <a:ext cx="25019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222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0600" y="0"/>
            <a:ext cx="8153400" cy="1143000"/>
          </a:xfrm>
        </p:spPr>
        <p:txBody>
          <a:bodyPr/>
          <a:lstStyle/>
          <a:p>
            <a:r>
              <a:rPr lang="en-US" altLang="en-US" smtClean="0"/>
              <a:t>The 1950s: Social Groups</a:t>
            </a:r>
          </a:p>
        </p:txBody>
      </p:sp>
      <p:sp>
        <p:nvSpPr>
          <p:cNvPr id="37891" name="Rectangle 3"/>
          <p:cNvSpPr>
            <a:spLocks noGrp="1" noChangeArrowheads="1"/>
          </p:cNvSpPr>
          <p:nvPr>
            <p:ph type="body" idx="1"/>
          </p:nvPr>
        </p:nvSpPr>
        <p:spPr>
          <a:xfrm>
            <a:off x="762000" y="990600"/>
            <a:ext cx="8382000" cy="5867400"/>
          </a:xfrm>
        </p:spPr>
        <p:txBody>
          <a:bodyPr/>
          <a:lstStyle/>
          <a:p>
            <a:r>
              <a:rPr lang="en-US" altLang="en-US" sz="3900" smtClean="0"/>
              <a:t>The 1950s had an important impact on women:</a:t>
            </a:r>
          </a:p>
          <a:p>
            <a:pPr lvl="1"/>
            <a:r>
              <a:rPr lang="en-US" altLang="en-US" sz="3900" smtClean="0"/>
              <a:t>The media promoted women as mothers &amp; homemakers, but almost 40% of mothers had jobs</a:t>
            </a:r>
          </a:p>
          <a:p>
            <a:pPr lvl="1"/>
            <a:r>
              <a:rPr lang="en-US" altLang="en-US" sz="3900" smtClean="0"/>
              <a:t>20%</a:t>
            </a:r>
            <a:r>
              <a:rPr lang="en-US" altLang="en-US" sz="3200" smtClean="0"/>
              <a:t> </a:t>
            </a:r>
            <a:r>
              <a:rPr lang="en-US" altLang="en-US" sz="3900" smtClean="0"/>
              <a:t>of</a:t>
            </a:r>
            <a:r>
              <a:rPr lang="en-US" altLang="en-US" sz="3200" smtClean="0"/>
              <a:t> </a:t>
            </a:r>
            <a:r>
              <a:rPr lang="en-US" altLang="en-US" sz="3900" smtClean="0"/>
              <a:t>suburban</a:t>
            </a:r>
            <a:r>
              <a:rPr lang="en-US" altLang="en-US" sz="3200" smtClean="0"/>
              <a:t> </a:t>
            </a:r>
            <a:r>
              <a:rPr lang="en-US" altLang="en-US" sz="3900" smtClean="0"/>
              <a:t>women</a:t>
            </a:r>
            <a:r>
              <a:rPr lang="en-US" altLang="en-US" sz="3200" smtClean="0"/>
              <a:t> </a:t>
            </a:r>
            <a:r>
              <a:rPr lang="en-US" altLang="en-US" sz="3900" smtClean="0"/>
              <a:t>reported being dissatisfied, isolated, bored</a:t>
            </a:r>
          </a:p>
          <a:p>
            <a:pPr lvl="1"/>
            <a:r>
              <a:rPr lang="en-US" altLang="en-US" sz="3900" smtClean="0"/>
              <a:t>Working women were limited to nursing, teaching, clerical jobs </a:t>
            </a:r>
          </a:p>
        </p:txBody>
      </p:sp>
    </p:spTree>
    <p:extLst>
      <p:ext uri="{BB962C8B-B14F-4D97-AF65-F5344CB8AC3E}">
        <p14:creationId xmlns:p14="http://schemas.microsoft.com/office/powerpoint/2010/main" val="1842261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0"/>
            <a:ext cx="8153400" cy="838200"/>
          </a:xfrm>
        </p:spPr>
        <p:txBody>
          <a:bodyPr/>
          <a:lstStyle/>
          <a:p>
            <a:r>
              <a:rPr lang="en-US" altLang="en-US" smtClean="0"/>
              <a:t>The 1950s: Social Groups</a:t>
            </a:r>
          </a:p>
        </p:txBody>
      </p:sp>
      <p:sp>
        <p:nvSpPr>
          <p:cNvPr id="38915" name="Rectangle 3"/>
          <p:cNvSpPr>
            <a:spLocks noGrp="1" noChangeArrowheads="1"/>
          </p:cNvSpPr>
          <p:nvPr>
            <p:ph type="body" idx="1"/>
          </p:nvPr>
        </p:nvSpPr>
        <p:spPr>
          <a:xfrm>
            <a:off x="762000" y="685800"/>
            <a:ext cx="8382000" cy="6172200"/>
          </a:xfrm>
        </p:spPr>
        <p:txBody>
          <a:bodyPr/>
          <a:lstStyle/>
          <a:p>
            <a:r>
              <a:rPr lang="en-US" altLang="en-US" sz="3800" smtClean="0"/>
              <a:t>African American civil rights leaders began to challenge segregation laws </a:t>
            </a:r>
          </a:p>
          <a:p>
            <a:pPr lvl="1"/>
            <a:r>
              <a:rPr lang="en-US" altLang="en-US" sz="3800" smtClean="0"/>
              <a:t>In 1947, Jackie Robinson integrated professional baseball  </a:t>
            </a:r>
          </a:p>
          <a:p>
            <a:pPr lvl="1"/>
            <a:r>
              <a:rPr lang="en-US" altLang="en-US" sz="3800" smtClean="0"/>
              <a:t>In 1954, in Brown v Board of Education, the Supreme Court integrated public schools</a:t>
            </a:r>
          </a:p>
          <a:p>
            <a:pPr lvl="1"/>
            <a:r>
              <a:rPr lang="en-US" altLang="en-US" sz="3800" smtClean="0"/>
              <a:t>In 1955, Martin Luther King, Jr. emerged as the leader of the civil rights movement </a:t>
            </a:r>
          </a:p>
        </p:txBody>
      </p:sp>
    </p:spTree>
    <p:extLst>
      <p:ext uri="{BB962C8B-B14F-4D97-AF65-F5344CB8AC3E}">
        <p14:creationId xmlns:p14="http://schemas.microsoft.com/office/powerpoint/2010/main" val="3575254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838200"/>
          </a:xfrm>
        </p:spPr>
        <p:txBody>
          <a:bodyPr/>
          <a:lstStyle/>
          <a:p>
            <a:r>
              <a:rPr lang="en-US" altLang="en-US" sz="4000" smtClean="0">
                <a:latin typeface="Calibri" pitchFamily="34" charset="0"/>
              </a:rPr>
              <a:t>The Beginning of Civil Rights in the 1950s</a:t>
            </a:r>
          </a:p>
        </p:txBody>
      </p:sp>
      <p:pic>
        <p:nvPicPr>
          <p:cNvPr id="625669" name="Picture 5" descr="BE048007"/>
          <p:cNvPicPr>
            <a:picLocks noChangeAspect="1" noChangeArrowheads="1"/>
          </p:cNvPicPr>
          <p:nvPr/>
        </p:nvPicPr>
        <p:blipFill>
          <a:blip r:embed="rId2">
            <a:extLst>
              <a:ext uri="{28A0092B-C50C-407E-A947-70E740481C1C}">
                <a14:useLocalDpi xmlns:a14="http://schemas.microsoft.com/office/drawing/2010/main" val="0"/>
              </a:ext>
            </a:extLst>
          </a:blip>
          <a:srcRect l="14287" t="14999" r="14044" b="6876"/>
          <a:stretch>
            <a:fillRect/>
          </a:stretch>
        </p:blipFill>
        <p:spPr bwMode="auto">
          <a:xfrm>
            <a:off x="1143000" y="820738"/>
            <a:ext cx="6934200" cy="6046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5670" name="Picture 6" descr="c?q=2bee3404d757043e_l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838200"/>
            <a:ext cx="4198937" cy="5410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5672" name="Picture 8" descr="3241012"/>
          <p:cNvPicPr>
            <a:picLocks noChangeAspect="1" noChangeArrowheads="1"/>
          </p:cNvPicPr>
          <p:nvPr/>
        </p:nvPicPr>
        <p:blipFill>
          <a:blip r:embed="rId4">
            <a:extLst>
              <a:ext uri="{28A0092B-C50C-407E-A947-70E740481C1C}">
                <a14:useLocalDpi xmlns:a14="http://schemas.microsoft.com/office/drawing/2010/main" val="0"/>
              </a:ext>
            </a:extLst>
          </a:blip>
          <a:srcRect t="6805"/>
          <a:stretch>
            <a:fillRect/>
          </a:stretch>
        </p:blipFill>
        <p:spPr bwMode="auto">
          <a:xfrm>
            <a:off x="4884738" y="996950"/>
            <a:ext cx="4259262" cy="58610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38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625670"/>
                                        </p:tgtEl>
                                        <p:attrNameLst>
                                          <p:attrName>ppt_w</p:attrName>
                                        </p:attrNameLst>
                                      </p:cBhvr>
                                      <p:tavLst>
                                        <p:tav tm="0">
                                          <p:val>
                                            <p:strVal val="ppt_w"/>
                                          </p:val>
                                        </p:tav>
                                        <p:tav tm="100000">
                                          <p:val>
                                            <p:fltVal val="0"/>
                                          </p:val>
                                        </p:tav>
                                      </p:tavLst>
                                    </p:anim>
                                    <p:anim calcmode="lin" valueType="num">
                                      <p:cBhvr>
                                        <p:cTn id="7" dur="500"/>
                                        <p:tgtEl>
                                          <p:spTgt spid="625670"/>
                                        </p:tgtEl>
                                        <p:attrNameLst>
                                          <p:attrName>ppt_h</p:attrName>
                                        </p:attrNameLst>
                                      </p:cBhvr>
                                      <p:tavLst>
                                        <p:tav tm="0">
                                          <p:val>
                                            <p:strVal val="ppt_h"/>
                                          </p:val>
                                        </p:tav>
                                        <p:tav tm="100000">
                                          <p:val>
                                            <p:fltVal val="0"/>
                                          </p:val>
                                        </p:tav>
                                      </p:tavLst>
                                    </p:anim>
                                    <p:animEffect transition="out" filter="fade">
                                      <p:cBhvr>
                                        <p:cTn id="8" dur="500"/>
                                        <p:tgtEl>
                                          <p:spTgt spid="625670"/>
                                        </p:tgtEl>
                                      </p:cBhvr>
                                    </p:animEffect>
                                    <p:set>
                                      <p:cBhvr>
                                        <p:cTn id="9" dur="1" fill="hold">
                                          <p:stCondLst>
                                            <p:cond delay="499"/>
                                          </p:stCondLst>
                                        </p:cTn>
                                        <p:tgtEl>
                                          <p:spTgt spid="625670"/>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625669"/>
                                        </p:tgtEl>
                                        <p:attrNameLst>
                                          <p:attrName>style.visibility</p:attrName>
                                        </p:attrNameLst>
                                      </p:cBhvr>
                                      <p:to>
                                        <p:strVal val="visible"/>
                                      </p:to>
                                    </p:set>
                                    <p:anim calcmode="lin" valueType="num">
                                      <p:cBhvr>
                                        <p:cTn id="12" dur="500" fill="hold"/>
                                        <p:tgtEl>
                                          <p:spTgt spid="625669"/>
                                        </p:tgtEl>
                                        <p:attrNameLst>
                                          <p:attrName>ppt_w</p:attrName>
                                        </p:attrNameLst>
                                      </p:cBhvr>
                                      <p:tavLst>
                                        <p:tav tm="0">
                                          <p:val>
                                            <p:fltVal val="0"/>
                                          </p:val>
                                        </p:tav>
                                        <p:tav tm="100000">
                                          <p:val>
                                            <p:strVal val="#ppt_w"/>
                                          </p:val>
                                        </p:tav>
                                      </p:tavLst>
                                    </p:anim>
                                    <p:anim calcmode="lin" valueType="num">
                                      <p:cBhvr>
                                        <p:cTn id="13" dur="500" fill="hold"/>
                                        <p:tgtEl>
                                          <p:spTgt spid="625669"/>
                                        </p:tgtEl>
                                        <p:attrNameLst>
                                          <p:attrName>ppt_h</p:attrName>
                                        </p:attrNameLst>
                                      </p:cBhvr>
                                      <p:tavLst>
                                        <p:tav tm="0">
                                          <p:val>
                                            <p:fltVal val="0"/>
                                          </p:val>
                                        </p:tav>
                                        <p:tav tm="100000">
                                          <p:val>
                                            <p:strVal val="#ppt_h"/>
                                          </p:val>
                                        </p:tav>
                                      </p:tavLst>
                                    </p:anim>
                                    <p:animEffect transition="in" filter="fade">
                                      <p:cBhvr>
                                        <p:cTn id="14" dur="500"/>
                                        <p:tgtEl>
                                          <p:spTgt spid="6256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nodeType="clickEffect">
                                  <p:stCondLst>
                                    <p:cond delay="0"/>
                                  </p:stCondLst>
                                  <p:childTnLst>
                                    <p:anim calcmode="lin" valueType="num">
                                      <p:cBhvr>
                                        <p:cTn id="18" dur="500"/>
                                        <p:tgtEl>
                                          <p:spTgt spid="625669"/>
                                        </p:tgtEl>
                                        <p:attrNameLst>
                                          <p:attrName>ppt_w</p:attrName>
                                        </p:attrNameLst>
                                      </p:cBhvr>
                                      <p:tavLst>
                                        <p:tav tm="0">
                                          <p:val>
                                            <p:strVal val="ppt_w"/>
                                          </p:val>
                                        </p:tav>
                                        <p:tav tm="100000">
                                          <p:val>
                                            <p:fltVal val="0"/>
                                          </p:val>
                                        </p:tav>
                                      </p:tavLst>
                                    </p:anim>
                                    <p:anim calcmode="lin" valueType="num">
                                      <p:cBhvr>
                                        <p:cTn id="19" dur="500"/>
                                        <p:tgtEl>
                                          <p:spTgt spid="625669"/>
                                        </p:tgtEl>
                                        <p:attrNameLst>
                                          <p:attrName>ppt_h</p:attrName>
                                        </p:attrNameLst>
                                      </p:cBhvr>
                                      <p:tavLst>
                                        <p:tav tm="0">
                                          <p:val>
                                            <p:strVal val="ppt_h"/>
                                          </p:val>
                                        </p:tav>
                                        <p:tav tm="100000">
                                          <p:val>
                                            <p:fltVal val="0"/>
                                          </p:val>
                                        </p:tav>
                                      </p:tavLst>
                                    </p:anim>
                                    <p:animEffect transition="out" filter="fade">
                                      <p:cBhvr>
                                        <p:cTn id="20" dur="500"/>
                                        <p:tgtEl>
                                          <p:spTgt spid="625669"/>
                                        </p:tgtEl>
                                      </p:cBhvr>
                                    </p:animEffect>
                                    <p:set>
                                      <p:cBhvr>
                                        <p:cTn id="21" dur="1" fill="hold">
                                          <p:stCondLst>
                                            <p:cond delay="499"/>
                                          </p:stCondLst>
                                        </p:cTn>
                                        <p:tgtEl>
                                          <p:spTgt spid="625669"/>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625672"/>
                                        </p:tgtEl>
                                        <p:attrNameLst>
                                          <p:attrName>style.visibility</p:attrName>
                                        </p:attrNameLst>
                                      </p:cBhvr>
                                      <p:to>
                                        <p:strVal val="visible"/>
                                      </p:to>
                                    </p:set>
                                    <p:anim calcmode="lin" valueType="num">
                                      <p:cBhvr>
                                        <p:cTn id="24" dur="500" fill="hold"/>
                                        <p:tgtEl>
                                          <p:spTgt spid="625672"/>
                                        </p:tgtEl>
                                        <p:attrNameLst>
                                          <p:attrName>ppt_w</p:attrName>
                                        </p:attrNameLst>
                                      </p:cBhvr>
                                      <p:tavLst>
                                        <p:tav tm="0">
                                          <p:val>
                                            <p:fltVal val="0"/>
                                          </p:val>
                                        </p:tav>
                                        <p:tav tm="100000">
                                          <p:val>
                                            <p:strVal val="#ppt_w"/>
                                          </p:val>
                                        </p:tav>
                                      </p:tavLst>
                                    </p:anim>
                                    <p:anim calcmode="lin" valueType="num">
                                      <p:cBhvr>
                                        <p:cTn id="25" dur="500" fill="hold"/>
                                        <p:tgtEl>
                                          <p:spTgt spid="625672"/>
                                        </p:tgtEl>
                                        <p:attrNameLst>
                                          <p:attrName>ppt_h</p:attrName>
                                        </p:attrNameLst>
                                      </p:cBhvr>
                                      <p:tavLst>
                                        <p:tav tm="0">
                                          <p:val>
                                            <p:fltVal val="0"/>
                                          </p:val>
                                        </p:tav>
                                        <p:tav tm="100000">
                                          <p:val>
                                            <p:strVal val="#ppt_h"/>
                                          </p:val>
                                        </p:tav>
                                      </p:tavLst>
                                    </p:anim>
                                    <p:animEffect transition="in" filter="fade">
                                      <p:cBhvr>
                                        <p:cTn id="26" dur="500"/>
                                        <p:tgtEl>
                                          <p:spTgt spid="625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0"/>
            <a:ext cx="8305800" cy="838200"/>
          </a:xfrm>
        </p:spPr>
        <p:txBody>
          <a:bodyPr/>
          <a:lstStyle/>
          <a:p>
            <a:r>
              <a:rPr lang="en-US" altLang="en-US" smtClean="0"/>
              <a:t>The 1950s: Consumerism </a:t>
            </a:r>
          </a:p>
        </p:txBody>
      </p:sp>
      <p:sp>
        <p:nvSpPr>
          <p:cNvPr id="6147" name="Rectangle 3"/>
          <p:cNvSpPr>
            <a:spLocks noGrp="1" noChangeArrowheads="1"/>
          </p:cNvSpPr>
          <p:nvPr>
            <p:ph type="body" idx="1"/>
          </p:nvPr>
        </p:nvSpPr>
        <p:spPr>
          <a:xfrm>
            <a:off x="838200" y="838200"/>
            <a:ext cx="8305800" cy="6019800"/>
          </a:xfrm>
        </p:spPr>
        <p:txBody>
          <a:bodyPr/>
          <a:lstStyle/>
          <a:p>
            <a:pPr>
              <a:lnSpc>
                <a:spcPct val="95000"/>
              </a:lnSpc>
              <a:spcBef>
                <a:spcPct val="10000"/>
              </a:spcBef>
            </a:pPr>
            <a:r>
              <a:rPr lang="en-US" altLang="en-US" sz="3900" u="sng" smtClean="0"/>
              <a:t>Consumerism</a:t>
            </a:r>
            <a:r>
              <a:rPr lang="en-US" altLang="en-US" sz="3000" smtClean="0"/>
              <a:t> </a:t>
            </a:r>
            <a:r>
              <a:rPr lang="en-US" altLang="en-US" sz="3900" smtClean="0"/>
              <a:t>returned</a:t>
            </a:r>
            <a:r>
              <a:rPr lang="en-US" altLang="en-US" sz="3000" smtClean="0"/>
              <a:t> </a:t>
            </a:r>
            <a:r>
              <a:rPr lang="en-US" altLang="en-US" sz="3900" smtClean="0"/>
              <a:t>in</a:t>
            </a:r>
            <a:r>
              <a:rPr lang="en-US" altLang="en-US" sz="3000" smtClean="0"/>
              <a:t> </a:t>
            </a:r>
            <a:r>
              <a:rPr lang="en-US" altLang="en-US" sz="3900" smtClean="0"/>
              <a:t>the</a:t>
            </a:r>
            <a:r>
              <a:rPr lang="en-US" altLang="en-US" sz="3000" smtClean="0"/>
              <a:t> </a:t>
            </a:r>
            <a:r>
              <a:rPr lang="en-US" altLang="en-US" sz="3900" smtClean="0"/>
              <a:t>1950s</a:t>
            </a:r>
          </a:p>
          <a:p>
            <a:pPr lvl="1">
              <a:lnSpc>
                <a:spcPct val="95000"/>
              </a:lnSpc>
              <a:spcBef>
                <a:spcPct val="10000"/>
              </a:spcBef>
            </a:pPr>
            <a:r>
              <a:rPr lang="en-US" altLang="en-US" sz="3900" smtClean="0"/>
              <a:t>People rushed to buy new goods like TVs &amp; hi-fi record players</a:t>
            </a:r>
          </a:p>
          <a:p>
            <a:pPr lvl="1">
              <a:lnSpc>
                <a:spcPct val="95000"/>
              </a:lnSpc>
              <a:spcBef>
                <a:spcPct val="10000"/>
              </a:spcBef>
            </a:pPr>
            <a:r>
              <a:rPr lang="en-US" altLang="en-US" sz="3900" smtClean="0"/>
              <a:t>Credit became available (The 1</a:t>
            </a:r>
            <a:r>
              <a:rPr lang="en-US" altLang="en-US" sz="3900" baseline="30000" smtClean="0"/>
              <a:t>st</a:t>
            </a:r>
            <a:r>
              <a:rPr lang="en-US" altLang="en-US" sz="3900" smtClean="0"/>
              <a:t> credit card was created in 1950) </a:t>
            </a:r>
          </a:p>
          <a:p>
            <a:pPr lvl="1">
              <a:lnSpc>
                <a:spcPct val="95000"/>
              </a:lnSpc>
              <a:spcBef>
                <a:spcPct val="10000"/>
              </a:spcBef>
            </a:pPr>
            <a:r>
              <a:rPr lang="en-US" altLang="en-US" sz="3900" smtClean="0"/>
              <a:t>Advertisers used newspaper ads, radio, &amp; new TV commercials to market goods to Americans</a:t>
            </a:r>
          </a:p>
          <a:p>
            <a:pPr lvl="1">
              <a:lnSpc>
                <a:spcPct val="95000"/>
              </a:lnSpc>
              <a:spcBef>
                <a:spcPct val="10000"/>
              </a:spcBef>
            </a:pPr>
            <a:r>
              <a:rPr lang="en-US" altLang="en-US" sz="3900" smtClean="0"/>
              <a:t>Franchises offered people across the country the same products </a:t>
            </a:r>
          </a:p>
        </p:txBody>
      </p:sp>
      <p:sp>
        <p:nvSpPr>
          <p:cNvPr id="384004" name="AutoShape 4"/>
          <p:cNvSpPr>
            <a:spLocks noChangeArrowheads="1"/>
          </p:cNvSpPr>
          <p:nvPr/>
        </p:nvSpPr>
        <p:spPr bwMode="auto">
          <a:xfrm>
            <a:off x="2133600" y="1981200"/>
            <a:ext cx="6324600" cy="1676400"/>
          </a:xfrm>
          <a:prstGeom prst="wedgeRectCallout">
            <a:avLst>
              <a:gd name="adj1" fmla="val 2009"/>
              <a:gd name="adj2" fmla="val -86269"/>
            </a:avLst>
          </a:prstGeom>
          <a:solidFill>
            <a:srgbClr val="CCFFFF"/>
          </a:solidFill>
          <a:ln w="38100">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0" fontAlgn="base" hangingPunct="0">
              <a:lnSpc>
                <a:spcPct val="95000"/>
              </a:lnSpc>
              <a:spcBef>
                <a:spcPct val="15000"/>
              </a:spcBef>
              <a:spcAft>
                <a:spcPct val="0"/>
              </a:spcAft>
              <a:buFont typeface="Arial" charset="0"/>
              <a:buNone/>
            </a:pPr>
            <a:r>
              <a:rPr kumimoji="1" lang="en-US" altLang="en-US" sz="3600">
                <a:solidFill>
                  <a:srgbClr val="000000"/>
                </a:solidFill>
              </a:rPr>
              <a:t>For the 1st time since the 1920s, Americans had access to cheap electrical appliances &amp; cars</a:t>
            </a:r>
            <a:endParaRPr lang="en-US" altLang="en-US" sz="3600">
              <a:solidFill>
                <a:srgbClr val="000000"/>
              </a:solidFill>
            </a:endParaRPr>
          </a:p>
        </p:txBody>
      </p:sp>
    </p:spTree>
    <p:extLst>
      <p:ext uri="{BB962C8B-B14F-4D97-AF65-F5344CB8AC3E}">
        <p14:creationId xmlns:p14="http://schemas.microsoft.com/office/powerpoint/2010/main" val="2513157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4004"/>
                                        </p:tgtEl>
                                        <p:attrNameLst>
                                          <p:attrName>style.visibility</p:attrName>
                                        </p:attrNameLst>
                                      </p:cBhvr>
                                      <p:to>
                                        <p:strVal val="visible"/>
                                      </p:to>
                                    </p:set>
                                    <p:anim calcmode="lin" valueType="num">
                                      <p:cBhvr>
                                        <p:cTn id="7" dur="500" fill="hold"/>
                                        <p:tgtEl>
                                          <p:spTgt spid="384004"/>
                                        </p:tgtEl>
                                        <p:attrNameLst>
                                          <p:attrName>ppt_w</p:attrName>
                                        </p:attrNameLst>
                                      </p:cBhvr>
                                      <p:tavLst>
                                        <p:tav tm="0">
                                          <p:val>
                                            <p:fltVal val="0"/>
                                          </p:val>
                                        </p:tav>
                                        <p:tav tm="100000">
                                          <p:val>
                                            <p:strVal val="#ppt_w"/>
                                          </p:val>
                                        </p:tav>
                                      </p:tavLst>
                                    </p:anim>
                                    <p:anim calcmode="lin" valueType="num">
                                      <p:cBhvr>
                                        <p:cTn id="8" dur="500" fill="hold"/>
                                        <p:tgtEl>
                                          <p:spTgt spid="384004"/>
                                        </p:tgtEl>
                                        <p:attrNameLst>
                                          <p:attrName>ppt_h</p:attrName>
                                        </p:attrNameLst>
                                      </p:cBhvr>
                                      <p:tavLst>
                                        <p:tav tm="0">
                                          <p:val>
                                            <p:fltVal val="0"/>
                                          </p:val>
                                        </p:tav>
                                        <p:tav tm="100000">
                                          <p:val>
                                            <p:strVal val="#ppt_h"/>
                                          </p:val>
                                        </p:tav>
                                      </p:tavLst>
                                    </p:anim>
                                    <p:animEffect transition="in" filter="fade">
                                      <p:cBhvr>
                                        <p:cTn id="9" dur="500"/>
                                        <p:tgtEl>
                                          <p:spTgt spid="384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0"/>
            <a:ext cx="8610600" cy="838200"/>
          </a:xfrm>
        </p:spPr>
        <p:txBody>
          <a:bodyPr/>
          <a:lstStyle/>
          <a:p>
            <a:r>
              <a:rPr lang="en-US" altLang="en-US" smtClean="0">
                <a:latin typeface="Calibri" pitchFamily="34" charset="0"/>
              </a:rPr>
              <a:t>Closure Activity </a:t>
            </a:r>
          </a:p>
        </p:txBody>
      </p:sp>
      <p:sp>
        <p:nvSpPr>
          <p:cNvPr id="41987" name="Rectangle 3"/>
          <p:cNvSpPr>
            <a:spLocks noGrp="1" noChangeArrowheads="1"/>
          </p:cNvSpPr>
          <p:nvPr>
            <p:ph type="body" sz="half" idx="1"/>
          </p:nvPr>
        </p:nvSpPr>
        <p:spPr>
          <a:xfrm>
            <a:off x="152400" y="762000"/>
            <a:ext cx="8915400" cy="6096000"/>
          </a:xfrm>
          <a:noFill/>
        </p:spPr>
        <p:txBody>
          <a:bodyPr/>
          <a:lstStyle/>
          <a:p>
            <a:pPr>
              <a:lnSpc>
                <a:spcPct val="90000"/>
              </a:lnSpc>
              <a:spcBef>
                <a:spcPct val="10000"/>
              </a:spcBef>
            </a:pPr>
            <a:r>
              <a:rPr lang="en-US" altLang="en-US" smtClean="0">
                <a:latin typeface="Calibri" pitchFamily="34" charset="0"/>
              </a:rPr>
              <a:t>Create a chart in your notes that compares America in the 1950s to today</a:t>
            </a:r>
          </a:p>
          <a:p>
            <a:pPr>
              <a:lnSpc>
                <a:spcPct val="90000"/>
              </a:lnSpc>
              <a:spcBef>
                <a:spcPct val="10000"/>
              </a:spcBef>
            </a:pPr>
            <a:endParaRPr lang="en-US" altLang="en-US" sz="5400" smtClean="0">
              <a:latin typeface="Calibri" pitchFamily="34" charset="0"/>
            </a:endParaRPr>
          </a:p>
          <a:p>
            <a:pPr>
              <a:lnSpc>
                <a:spcPct val="90000"/>
              </a:lnSpc>
              <a:spcBef>
                <a:spcPct val="10000"/>
              </a:spcBef>
            </a:pPr>
            <a:endParaRPr lang="en-US" altLang="en-US" smtClean="0">
              <a:latin typeface="Calibri" pitchFamily="34" charset="0"/>
            </a:endParaRPr>
          </a:p>
          <a:p>
            <a:pPr>
              <a:lnSpc>
                <a:spcPct val="90000"/>
              </a:lnSpc>
              <a:spcBef>
                <a:spcPct val="10000"/>
              </a:spcBef>
            </a:pPr>
            <a:endParaRPr lang="en-US" altLang="en-US" smtClean="0">
              <a:latin typeface="Calibri" pitchFamily="34" charset="0"/>
            </a:endParaRPr>
          </a:p>
          <a:p>
            <a:pPr>
              <a:lnSpc>
                <a:spcPct val="90000"/>
              </a:lnSpc>
              <a:spcBef>
                <a:spcPct val="10000"/>
              </a:spcBef>
            </a:pPr>
            <a:endParaRPr lang="en-US" altLang="en-US" smtClean="0">
              <a:latin typeface="Calibri" pitchFamily="34" charset="0"/>
            </a:endParaRPr>
          </a:p>
          <a:p>
            <a:pPr>
              <a:lnSpc>
                <a:spcPct val="90000"/>
              </a:lnSpc>
              <a:spcBef>
                <a:spcPct val="10000"/>
              </a:spcBef>
            </a:pPr>
            <a:endParaRPr lang="en-US" altLang="en-US" sz="3000" smtClean="0">
              <a:latin typeface="Calibri" pitchFamily="34" charset="0"/>
            </a:endParaRPr>
          </a:p>
          <a:p>
            <a:pPr lvl="1">
              <a:lnSpc>
                <a:spcPct val="90000"/>
              </a:lnSpc>
              <a:spcBef>
                <a:spcPct val="10000"/>
              </a:spcBef>
            </a:pPr>
            <a:r>
              <a:rPr lang="en-US" altLang="en-US" smtClean="0">
                <a:latin typeface="Calibri" pitchFamily="34" charset="0"/>
              </a:rPr>
              <a:t>What are the biggest similarities between the 1950s &amp; today? </a:t>
            </a:r>
          </a:p>
          <a:p>
            <a:pPr lvl="1">
              <a:lnSpc>
                <a:spcPct val="90000"/>
              </a:lnSpc>
              <a:spcBef>
                <a:spcPct val="10000"/>
              </a:spcBef>
            </a:pPr>
            <a:r>
              <a:rPr lang="en-US" altLang="en-US" smtClean="0">
                <a:latin typeface="Calibri" pitchFamily="34" charset="0"/>
              </a:rPr>
              <a:t>What are the biggest differences?</a:t>
            </a:r>
          </a:p>
        </p:txBody>
      </p:sp>
      <p:graphicFrame>
        <p:nvGraphicFramePr>
          <p:cNvPr id="562198" name="Group 22"/>
          <p:cNvGraphicFramePr>
            <a:graphicFrameLocks noGrp="1"/>
          </p:cNvGraphicFramePr>
          <p:nvPr>
            <p:ph sz="half" idx="2"/>
          </p:nvPr>
        </p:nvGraphicFramePr>
        <p:xfrm>
          <a:off x="609600" y="2133600"/>
          <a:ext cx="8153400" cy="2597150"/>
        </p:xfrm>
        <a:graphic>
          <a:graphicData uri="http://schemas.openxmlformats.org/drawingml/2006/table">
            <a:tbl>
              <a:tblPr/>
              <a:tblGrid>
                <a:gridCol w="4076700"/>
                <a:gridCol w="4076700"/>
              </a:tblGrid>
              <a:tr h="640143">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Arial" charset="0"/>
                        <a:buNone/>
                        <a:tabLst/>
                      </a:pPr>
                      <a:r>
                        <a:rPr kumimoji="1" lang="en-US" sz="3600" b="0" i="0" u="none" strike="noStrike" cap="none" normalizeH="0" baseline="0" smtClean="0">
                          <a:ln>
                            <a:noFill/>
                          </a:ln>
                          <a:solidFill>
                            <a:schemeClr val="tx1"/>
                          </a:solidFill>
                          <a:effectLst/>
                          <a:latin typeface="Calibri" pitchFamily="34" charset="0"/>
                        </a:rPr>
                        <a:t>1950s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Arial" charset="0"/>
                        <a:buNone/>
                        <a:tabLst/>
                      </a:pPr>
                      <a:r>
                        <a:rPr kumimoji="1" lang="en-US" sz="3600" b="0" i="0" u="none" strike="noStrike" cap="none" normalizeH="0" baseline="0" smtClean="0">
                          <a:ln>
                            <a:noFill/>
                          </a:ln>
                          <a:solidFill>
                            <a:schemeClr val="tx1"/>
                          </a:solidFill>
                          <a:effectLst/>
                          <a:latin typeface="Calibri" pitchFamily="34" charset="0"/>
                        </a:rPr>
                        <a:t>Today</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957007">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Char char="•"/>
                        <a:tabLst/>
                      </a:pPr>
                      <a:r>
                        <a:rPr kumimoji="1" lang="en-US" sz="36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
                          <a:schemeClr val="accent1"/>
                        </a:buClr>
                        <a:buSzTx/>
                        <a:buFontTx/>
                        <a:buChar char="•"/>
                        <a:tabLst/>
                      </a:pPr>
                      <a:r>
                        <a:rPr kumimoji="1" lang="en-US" sz="36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
                          <a:schemeClr val="accent1"/>
                        </a:buClr>
                        <a:buSzTx/>
                        <a:buFontTx/>
                        <a:buChar char="•"/>
                        <a:tabLst/>
                      </a:pPr>
                      <a:r>
                        <a:rPr kumimoji="1" lang="en-US" sz="3600" b="0" i="0" u="none" strike="noStrike" cap="none" normalizeH="0" baseline="0" smtClean="0">
                          <a:ln>
                            <a:noFill/>
                          </a:ln>
                          <a:solidFill>
                            <a:schemeClr val="tx1"/>
                          </a:solidFill>
                          <a:effectLst/>
                          <a:latin typeface="Arial" charset="0"/>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Tx/>
                        <a:buFontTx/>
                        <a:buChar char="•"/>
                        <a:tabLst/>
                      </a:pPr>
                      <a:r>
                        <a:rPr kumimoji="1" lang="en-US" sz="36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
                          <a:schemeClr val="accent1"/>
                        </a:buClr>
                        <a:buSzTx/>
                        <a:buFontTx/>
                        <a:buChar char="•"/>
                        <a:tabLst/>
                      </a:pPr>
                      <a:r>
                        <a:rPr kumimoji="1" lang="en-US" sz="3600" b="0" i="0" u="none" strike="noStrike" cap="none" normalizeH="0" baseline="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
                          <a:schemeClr val="accent1"/>
                        </a:buClr>
                        <a:buSzTx/>
                        <a:buFontTx/>
                        <a:buChar char="•"/>
                        <a:tabLst/>
                      </a:pPr>
                      <a:r>
                        <a:rPr kumimoji="1" lang="en-US" sz="3600" b="0" i="0" u="none" strike="noStrike" cap="none" normalizeH="0" baseline="0" smtClean="0">
                          <a:ln>
                            <a:noFill/>
                          </a:ln>
                          <a:solidFill>
                            <a:schemeClr val="tx1"/>
                          </a:solidFill>
                          <a:effectLst/>
                          <a:latin typeface="Arial" charset="0"/>
                        </a:rPr>
                        <a:t>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9017565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0"/>
            <a:ext cx="8839200" cy="914400"/>
          </a:xfrm>
        </p:spPr>
        <p:txBody>
          <a:bodyPr/>
          <a:lstStyle/>
          <a:p>
            <a:r>
              <a:rPr lang="en-US" altLang="en-US" smtClean="0">
                <a:latin typeface="Calibri" pitchFamily="34" charset="0"/>
              </a:rPr>
              <a:t>Closure Activity </a:t>
            </a:r>
          </a:p>
        </p:txBody>
      </p:sp>
      <p:sp>
        <p:nvSpPr>
          <p:cNvPr id="43011" name="Rectangle 3"/>
          <p:cNvSpPr>
            <a:spLocks noGrp="1" noChangeArrowheads="1"/>
          </p:cNvSpPr>
          <p:nvPr>
            <p:ph type="body" idx="1"/>
          </p:nvPr>
        </p:nvSpPr>
        <p:spPr>
          <a:xfrm>
            <a:off x="76200" y="914400"/>
            <a:ext cx="9067800" cy="5943600"/>
          </a:xfrm>
        </p:spPr>
        <p:txBody>
          <a:bodyPr/>
          <a:lstStyle/>
          <a:p>
            <a:r>
              <a:rPr lang="en-US" altLang="en-US" sz="3900" smtClean="0">
                <a:latin typeface="Calibri" pitchFamily="34" charset="0"/>
              </a:rPr>
              <a:t>1950s sensory figures:</a:t>
            </a:r>
          </a:p>
          <a:p>
            <a:pPr lvl="1"/>
            <a:r>
              <a:rPr lang="en-US" altLang="en-US" sz="3900" smtClean="0">
                <a:latin typeface="Calibri" pitchFamily="34" charset="0"/>
              </a:rPr>
              <a:t>Create a sketch a person in the 1950s </a:t>
            </a:r>
          </a:p>
          <a:p>
            <a:pPr lvl="1"/>
            <a:r>
              <a:rPr lang="en-US" altLang="en-US" sz="3900" smtClean="0">
                <a:latin typeface="Calibri" pitchFamily="34" charset="0"/>
              </a:rPr>
              <a:t>In the space surrounding your figure, describe the things that your character sees, hears, smells, feels, &amp; thinks </a:t>
            </a:r>
          </a:p>
          <a:p>
            <a:pPr lvl="1"/>
            <a:r>
              <a:rPr lang="en-US" altLang="en-US" sz="3900" smtClean="0">
                <a:latin typeface="Calibri" pitchFamily="34" charset="0"/>
              </a:rPr>
              <a:t>Your sensory figures should include information about as many aspects of life in America during the 1950s </a:t>
            </a:r>
            <a:br>
              <a:rPr lang="en-US" altLang="en-US" sz="3900" smtClean="0">
                <a:latin typeface="Calibri" pitchFamily="34" charset="0"/>
              </a:rPr>
            </a:br>
            <a:r>
              <a:rPr lang="en-US" altLang="en-US" sz="3900" smtClean="0">
                <a:latin typeface="Calibri" pitchFamily="34" charset="0"/>
              </a:rPr>
              <a:t>(include</a:t>
            </a:r>
            <a:r>
              <a:rPr lang="en-US" altLang="en-US" sz="3500" smtClean="0">
                <a:latin typeface="Calibri" pitchFamily="34" charset="0"/>
              </a:rPr>
              <a:t> </a:t>
            </a:r>
            <a:r>
              <a:rPr lang="en-US" altLang="en-US" sz="3900" smtClean="0">
                <a:latin typeface="Calibri" pitchFamily="34" charset="0"/>
              </a:rPr>
              <a:t>both</a:t>
            </a:r>
            <a:r>
              <a:rPr lang="en-US" altLang="en-US" sz="3500" smtClean="0">
                <a:latin typeface="Calibri" pitchFamily="34" charset="0"/>
              </a:rPr>
              <a:t> </a:t>
            </a:r>
            <a:r>
              <a:rPr lang="en-US" altLang="en-US" sz="3900" smtClean="0">
                <a:latin typeface="Calibri" pitchFamily="34" charset="0"/>
              </a:rPr>
              <a:t>domestic</a:t>
            </a:r>
            <a:r>
              <a:rPr lang="en-US" altLang="en-US" sz="3500" smtClean="0">
                <a:latin typeface="Calibri" pitchFamily="34" charset="0"/>
              </a:rPr>
              <a:t> </a:t>
            </a:r>
            <a:r>
              <a:rPr lang="en-US" altLang="en-US" sz="3900" smtClean="0">
                <a:latin typeface="Calibri" pitchFamily="34" charset="0"/>
              </a:rPr>
              <a:t>&amp;</a:t>
            </a:r>
            <a:r>
              <a:rPr lang="en-US" altLang="en-US" sz="3500" smtClean="0">
                <a:latin typeface="Calibri" pitchFamily="34" charset="0"/>
              </a:rPr>
              <a:t> </a:t>
            </a:r>
            <a:r>
              <a:rPr lang="en-US" altLang="en-US" sz="3900" smtClean="0">
                <a:latin typeface="Calibri" pitchFamily="34" charset="0"/>
              </a:rPr>
              <a:t>foreign</a:t>
            </a:r>
            <a:r>
              <a:rPr lang="en-US" altLang="en-US" sz="3500" smtClean="0">
                <a:latin typeface="Calibri" pitchFamily="34" charset="0"/>
              </a:rPr>
              <a:t> </a:t>
            </a:r>
            <a:r>
              <a:rPr lang="en-US" altLang="en-US" sz="3900" smtClean="0">
                <a:latin typeface="Calibri" pitchFamily="34" charset="0"/>
              </a:rPr>
              <a:t>affairs)</a:t>
            </a:r>
          </a:p>
        </p:txBody>
      </p:sp>
    </p:spTree>
    <p:extLst>
      <p:ext uri="{BB962C8B-B14F-4D97-AF65-F5344CB8AC3E}">
        <p14:creationId xmlns:p14="http://schemas.microsoft.com/office/powerpoint/2010/main" val="3712490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8153400" cy="914400"/>
          </a:xfrm>
        </p:spPr>
        <p:txBody>
          <a:bodyPr/>
          <a:lstStyle/>
          <a:p>
            <a:r>
              <a:rPr lang="en-US" altLang="en-US" smtClean="0"/>
              <a:t>The 1950s: The Baby Boom </a:t>
            </a:r>
          </a:p>
        </p:txBody>
      </p:sp>
      <p:sp>
        <p:nvSpPr>
          <p:cNvPr id="9219" name="Rectangle 3"/>
          <p:cNvSpPr>
            <a:spLocks noGrp="1" noChangeArrowheads="1"/>
          </p:cNvSpPr>
          <p:nvPr>
            <p:ph type="body" idx="1"/>
          </p:nvPr>
        </p:nvSpPr>
        <p:spPr>
          <a:xfrm>
            <a:off x="838200" y="914400"/>
            <a:ext cx="8305800" cy="5943600"/>
          </a:xfrm>
        </p:spPr>
        <p:txBody>
          <a:bodyPr/>
          <a:lstStyle/>
          <a:p>
            <a:r>
              <a:rPr lang="en-US" altLang="en-US" sz="3900" smtClean="0"/>
              <a:t>Americans</a:t>
            </a:r>
            <a:r>
              <a:rPr lang="en-US" altLang="en-US" sz="3000" smtClean="0"/>
              <a:t> </a:t>
            </a:r>
            <a:r>
              <a:rPr lang="en-US" altLang="en-US" sz="3900" smtClean="0"/>
              <a:t>produced</a:t>
            </a:r>
            <a:r>
              <a:rPr lang="en-US" altLang="en-US" sz="3000" smtClean="0"/>
              <a:t> </a:t>
            </a:r>
            <a:r>
              <a:rPr lang="en-US" altLang="en-US" sz="3900" smtClean="0"/>
              <a:t>a</a:t>
            </a:r>
            <a:r>
              <a:rPr lang="en-US" altLang="en-US" sz="3000" smtClean="0"/>
              <a:t> </a:t>
            </a:r>
            <a:r>
              <a:rPr lang="en-US" altLang="en-US" sz="3900" smtClean="0"/>
              <a:t>“</a:t>
            </a:r>
            <a:r>
              <a:rPr lang="en-US" altLang="en-US" sz="3900" u="sng" smtClean="0"/>
              <a:t>baby</a:t>
            </a:r>
            <a:r>
              <a:rPr lang="en-US" altLang="en-US" sz="3000" u="sng" smtClean="0"/>
              <a:t> </a:t>
            </a:r>
            <a:r>
              <a:rPr lang="en-US" altLang="en-US" sz="3900" u="sng" smtClean="0"/>
              <a:t>boom</a:t>
            </a:r>
            <a:r>
              <a:rPr lang="en-US" altLang="en-US" sz="3900" smtClean="0"/>
              <a:t>”   in the 1950s, leading to the largest generation in U.S. history</a:t>
            </a:r>
          </a:p>
          <a:p>
            <a:pPr lvl="1"/>
            <a:r>
              <a:rPr lang="en-US" altLang="en-US" sz="3900" smtClean="0"/>
              <a:t>The return of soldiers from war led to an increase in marriages </a:t>
            </a:r>
            <a:br>
              <a:rPr lang="en-US" altLang="en-US" sz="3900" smtClean="0"/>
            </a:br>
            <a:r>
              <a:rPr lang="en-US" altLang="en-US" sz="3900" smtClean="0"/>
              <a:t>&amp; a rise in the birthrate</a:t>
            </a:r>
          </a:p>
          <a:p>
            <a:pPr lvl="1"/>
            <a:r>
              <a:rPr lang="en-US" altLang="en-US" sz="3900" smtClean="0"/>
              <a:t>The baby boom led to a demand for new baby products, schools, &amp; homes for growing families </a:t>
            </a:r>
          </a:p>
        </p:txBody>
      </p:sp>
    </p:spTree>
    <p:extLst>
      <p:ext uri="{BB962C8B-B14F-4D97-AF65-F5344CB8AC3E}">
        <p14:creationId xmlns:p14="http://schemas.microsoft.com/office/powerpoint/2010/main" val="1672122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0"/>
            <a:ext cx="8153400" cy="914400"/>
          </a:xfrm>
        </p:spPr>
        <p:txBody>
          <a:bodyPr/>
          <a:lstStyle/>
          <a:p>
            <a:r>
              <a:rPr lang="en-US" altLang="en-US" smtClean="0"/>
              <a:t>The 1950s: Suburbs </a:t>
            </a:r>
          </a:p>
        </p:txBody>
      </p:sp>
      <p:sp>
        <p:nvSpPr>
          <p:cNvPr id="11267" name="Rectangle 3"/>
          <p:cNvSpPr>
            <a:spLocks noGrp="1" noChangeArrowheads="1"/>
          </p:cNvSpPr>
          <p:nvPr>
            <p:ph type="body" idx="1"/>
          </p:nvPr>
        </p:nvSpPr>
        <p:spPr>
          <a:xfrm>
            <a:off x="838200" y="914400"/>
            <a:ext cx="8305800" cy="5943600"/>
          </a:xfrm>
        </p:spPr>
        <p:txBody>
          <a:bodyPr/>
          <a:lstStyle/>
          <a:p>
            <a:r>
              <a:rPr lang="en-US" altLang="en-US" sz="3900" u="sng" smtClean="0"/>
              <a:t>Suburbs</a:t>
            </a:r>
            <a:r>
              <a:rPr lang="en-US" altLang="en-US" sz="3900" smtClean="0"/>
              <a:t> boomed in the 1950s:</a:t>
            </a:r>
          </a:p>
          <a:p>
            <a:pPr lvl="1"/>
            <a:r>
              <a:rPr lang="en-US" altLang="en-US" sz="3900" smtClean="0"/>
              <a:t>The</a:t>
            </a:r>
            <a:r>
              <a:rPr lang="en-US" altLang="en-US" sz="3000" smtClean="0"/>
              <a:t> </a:t>
            </a:r>
            <a:r>
              <a:rPr lang="en-US" altLang="en-US" sz="3900" smtClean="0"/>
              <a:t>majority</a:t>
            </a:r>
            <a:r>
              <a:rPr lang="en-US" altLang="en-US" sz="3000" smtClean="0"/>
              <a:t> </a:t>
            </a:r>
            <a:r>
              <a:rPr lang="en-US" altLang="en-US" sz="3900" smtClean="0"/>
              <a:t>of</a:t>
            </a:r>
            <a:r>
              <a:rPr lang="en-US" altLang="en-US" sz="3000" smtClean="0"/>
              <a:t> </a:t>
            </a:r>
            <a:r>
              <a:rPr lang="en-US" altLang="en-US" sz="3900" smtClean="0"/>
              <a:t>Americans</a:t>
            </a:r>
            <a:r>
              <a:rPr lang="en-US" altLang="en-US" sz="3000" smtClean="0"/>
              <a:t> </a:t>
            </a:r>
            <a:r>
              <a:rPr lang="en-US" altLang="en-US" sz="3900" smtClean="0"/>
              <a:t>worked in cities but wanted the security of suburbs for their families</a:t>
            </a:r>
          </a:p>
          <a:p>
            <a:pPr lvl="1"/>
            <a:r>
              <a:rPr lang="en-US" altLang="en-US" sz="3900" smtClean="0"/>
              <a:t>Suburbs</a:t>
            </a:r>
            <a:r>
              <a:rPr lang="en-US" altLang="en-US" sz="3000" smtClean="0"/>
              <a:t> </a:t>
            </a:r>
            <a:r>
              <a:rPr lang="en-US" altLang="en-US" sz="3900" smtClean="0"/>
              <a:t>offered</a:t>
            </a:r>
            <a:r>
              <a:rPr lang="en-US" altLang="en-US" sz="3000" smtClean="0"/>
              <a:t> </a:t>
            </a:r>
            <a:r>
              <a:rPr lang="en-US" altLang="en-US" sz="3900" smtClean="0"/>
              <a:t>peace of mind, affordable</a:t>
            </a:r>
            <a:r>
              <a:rPr lang="en-US" altLang="en-US" sz="3000" smtClean="0"/>
              <a:t> </a:t>
            </a:r>
            <a:r>
              <a:rPr lang="en-US" altLang="en-US" sz="3900" smtClean="0"/>
              <a:t>homes,</a:t>
            </a:r>
            <a:r>
              <a:rPr lang="en-US" altLang="en-US" sz="3000" smtClean="0"/>
              <a:t> </a:t>
            </a:r>
            <a:r>
              <a:rPr lang="en-US" altLang="en-US" sz="3900" smtClean="0"/>
              <a:t>&amp;</a:t>
            </a:r>
            <a:r>
              <a:rPr lang="en-US" altLang="en-US" sz="3000" smtClean="0"/>
              <a:t> </a:t>
            </a:r>
            <a:r>
              <a:rPr lang="en-US" altLang="en-US" sz="3900" smtClean="0"/>
              <a:t>good</a:t>
            </a:r>
            <a:r>
              <a:rPr lang="en-US" altLang="en-US" sz="3000" smtClean="0"/>
              <a:t> </a:t>
            </a:r>
            <a:r>
              <a:rPr lang="en-US" altLang="en-US" sz="3900" smtClean="0"/>
              <a:t>schools</a:t>
            </a:r>
          </a:p>
          <a:p>
            <a:pPr lvl="1"/>
            <a:r>
              <a:rPr lang="en-US" altLang="en-US" sz="3900" smtClean="0"/>
              <a:t>The </a:t>
            </a:r>
            <a:r>
              <a:rPr lang="en-US" altLang="en-US" sz="3900" u="sng" smtClean="0"/>
              <a:t>GI Bill of Rights</a:t>
            </a:r>
            <a:r>
              <a:rPr lang="en-US" altLang="en-US" sz="3900" smtClean="0"/>
              <a:t> offered returning soldiers cheap loans for new homes &amp; tuition for college </a:t>
            </a:r>
          </a:p>
        </p:txBody>
      </p:sp>
    </p:spTree>
    <p:extLst>
      <p:ext uri="{BB962C8B-B14F-4D97-AF65-F5344CB8AC3E}">
        <p14:creationId xmlns:p14="http://schemas.microsoft.com/office/powerpoint/2010/main" val="808823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0"/>
            <a:ext cx="8153400" cy="914400"/>
          </a:xfrm>
        </p:spPr>
        <p:txBody>
          <a:bodyPr/>
          <a:lstStyle/>
          <a:p>
            <a:r>
              <a:rPr lang="en-US" altLang="en-US" smtClean="0"/>
              <a:t>The 1950s: Suburbs </a:t>
            </a:r>
          </a:p>
        </p:txBody>
      </p:sp>
      <p:sp>
        <p:nvSpPr>
          <p:cNvPr id="14339" name="Rectangle 3"/>
          <p:cNvSpPr>
            <a:spLocks noGrp="1" noChangeArrowheads="1"/>
          </p:cNvSpPr>
          <p:nvPr>
            <p:ph type="body" idx="1"/>
          </p:nvPr>
        </p:nvSpPr>
        <p:spPr>
          <a:xfrm>
            <a:off x="838200" y="838200"/>
            <a:ext cx="8305800" cy="6019800"/>
          </a:xfrm>
        </p:spPr>
        <p:txBody>
          <a:bodyPr/>
          <a:lstStyle/>
          <a:p>
            <a:pPr>
              <a:lnSpc>
                <a:spcPct val="95000"/>
              </a:lnSpc>
              <a:spcBef>
                <a:spcPct val="15000"/>
              </a:spcBef>
            </a:pPr>
            <a:r>
              <a:rPr lang="en-US" altLang="en-US" sz="3900" smtClean="0"/>
              <a:t>Suburbs changed American life:</a:t>
            </a:r>
          </a:p>
          <a:p>
            <a:pPr lvl="1">
              <a:lnSpc>
                <a:spcPct val="95000"/>
              </a:lnSpc>
              <a:spcBef>
                <a:spcPct val="15000"/>
              </a:spcBef>
            </a:pPr>
            <a:r>
              <a:rPr lang="en-US" altLang="en-US" sz="3900" smtClean="0"/>
              <a:t>Suburbs increased America’s need for cars &amp; highways </a:t>
            </a:r>
          </a:p>
          <a:p>
            <a:pPr lvl="1">
              <a:lnSpc>
                <a:spcPct val="95000"/>
              </a:lnSpc>
              <a:spcBef>
                <a:spcPct val="15000"/>
              </a:spcBef>
            </a:pPr>
            <a:r>
              <a:rPr lang="en-US" altLang="en-US" sz="3900" smtClean="0"/>
              <a:t>Churches, schools, grocery stores, &amp; shopping centers were build to service the suburbs</a:t>
            </a:r>
          </a:p>
          <a:p>
            <a:pPr lvl="1">
              <a:lnSpc>
                <a:spcPct val="95000"/>
              </a:lnSpc>
              <a:spcBef>
                <a:spcPct val="15000"/>
              </a:spcBef>
            </a:pPr>
            <a:r>
              <a:rPr lang="en-US" altLang="en-US" sz="3900" smtClean="0"/>
              <a:t>But, the migration to the suburbs was mostly by white families; “</a:t>
            </a:r>
            <a:r>
              <a:rPr lang="en-US" altLang="en-US" sz="3900" u="sng" smtClean="0"/>
              <a:t>White flight</a:t>
            </a:r>
            <a:r>
              <a:rPr lang="en-US" altLang="en-US" sz="3900" smtClean="0"/>
              <a:t>” to the suburbs left African Americans in urban areas</a:t>
            </a:r>
          </a:p>
        </p:txBody>
      </p:sp>
    </p:spTree>
    <p:extLst>
      <p:ext uri="{BB962C8B-B14F-4D97-AF65-F5344CB8AC3E}">
        <p14:creationId xmlns:p14="http://schemas.microsoft.com/office/powerpoint/2010/main" val="3747536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0"/>
            <a:ext cx="8153400" cy="914400"/>
          </a:xfrm>
        </p:spPr>
        <p:txBody>
          <a:bodyPr/>
          <a:lstStyle/>
          <a:p>
            <a:r>
              <a:rPr lang="en-US" altLang="en-US" smtClean="0"/>
              <a:t>The 1950s: Automania </a:t>
            </a:r>
          </a:p>
        </p:txBody>
      </p:sp>
      <p:sp>
        <p:nvSpPr>
          <p:cNvPr id="17411" name="Rectangle 3"/>
          <p:cNvSpPr>
            <a:spLocks noGrp="1" noChangeArrowheads="1"/>
          </p:cNvSpPr>
          <p:nvPr>
            <p:ph type="body" idx="1"/>
          </p:nvPr>
        </p:nvSpPr>
        <p:spPr>
          <a:xfrm>
            <a:off x="838200" y="914400"/>
            <a:ext cx="8305800" cy="5943600"/>
          </a:xfrm>
        </p:spPr>
        <p:txBody>
          <a:bodyPr/>
          <a:lstStyle/>
          <a:p>
            <a:pPr>
              <a:lnSpc>
                <a:spcPct val="90000"/>
              </a:lnSpc>
            </a:pPr>
            <a:r>
              <a:rPr lang="en-US" altLang="en-US" sz="3900" smtClean="0"/>
              <a:t>In the 1950s, Americans bought cars in record numbers:</a:t>
            </a:r>
          </a:p>
          <a:p>
            <a:pPr lvl="1">
              <a:lnSpc>
                <a:spcPct val="90000"/>
              </a:lnSpc>
            </a:pPr>
            <a:r>
              <a:rPr lang="en-US" altLang="en-US" sz="3900" smtClean="0"/>
              <a:t>The growth of suburbs, creative advertising, easy credit, &amp; cheap gasoline led to a car boom</a:t>
            </a:r>
          </a:p>
          <a:p>
            <a:pPr lvl="1">
              <a:lnSpc>
                <a:spcPct val="90000"/>
              </a:lnSpc>
            </a:pPr>
            <a:r>
              <a:rPr lang="en-US" altLang="en-US" sz="3900" smtClean="0"/>
              <a:t>Congress added 41,000 miles of expressway when the Interstate Highway Act was passed in 1956</a:t>
            </a:r>
          </a:p>
          <a:p>
            <a:pPr lvl="1">
              <a:lnSpc>
                <a:spcPct val="90000"/>
              </a:lnSpc>
            </a:pPr>
            <a:r>
              <a:rPr lang="en-US" altLang="en-US" sz="3900" smtClean="0"/>
              <a:t>Automobile companies made big, powerful, flashy cars </a:t>
            </a:r>
          </a:p>
        </p:txBody>
      </p:sp>
    </p:spTree>
    <p:extLst>
      <p:ext uri="{BB962C8B-B14F-4D97-AF65-F5344CB8AC3E}">
        <p14:creationId xmlns:p14="http://schemas.microsoft.com/office/powerpoint/2010/main" val="1504865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14400"/>
          </a:xfrm>
        </p:spPr>
        <p:txBody>
          <a:bodyPr/>
          <a:lstStyle/>
          <a:p>
            <a:r>
              <a:rPr lang="en-US" altLang="en-US" sz="4300" smtClean="0">
                <a:latin typeface="Calibri" pitchFamily="34" charset="0"/>
              </a:rPr>
              <a:t>“Automania” transformed America</a:t>
            </a:r>
          </a:p>
        </p:txBody>
      </p:sp>
      <p:pic>
        <p:nvPicPr>
          <p:cNvPr id="20483" name="Picture 6" descr="81774751"/>
          <p:cNvPicPr>
            <a:picLocks noChangeAspect="1" noChangeArrowheads="1"/>
          </p:cNvPicPr>
          <p:nvPr/>
        </p:nvPicPr>
        <p:blipFill>
          <a:blip r:embed="rId3">
            <a:extLst>
              <a:ext uri="{28A0092B-C50C-407E-A947-70E740481C1C}">
                <a14:useLocalDpi xmlns:a14="http://schemas.microsoft.com/office/drawing/2010/main" val="0"/>
              </a:ext>
            </a:extLst>
          </a:blip>
          <a:srcRect t="7504" b="17583"/>
          <a:stretch>
            <a:fillRect/>
          </a:stretch>
        </p:blipFill>
        <p:spPr bwMode="auto">
          <a:xfrm>
            <a:off x="762000" y="838200"/>
            <a:ext cx="784860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3"/>
          <p:cNvSpPr>
            <a:spLocks noChangeArrowheads="1"/>
          </p:cNvSpPr>
          <p:nvPr/>
        </p:nvSpPr>
        <p:spPr bwMode="auto">
          <a:xfrm>
            <a:off x="0" y="5638800"/>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lnSpc>
                <a:spcPct val="95000"/>
              </a:lnSpc>
              <a:spcBef>
                <a:spcPct val="30000"/>
              </a:spcBef>
              <a:spcAft>
                <a:spcPct val="0"/>
              </a:spcAft>
            </a:pPr>
            <a:r>
              <a:rPr lang="en-US" altLang="en-US" sz="3500">
                <a:solidFill>
                  <a:srgbClr val="000000"/>
                </a:solidFill>
              </a:rPr>
              <a:t>Americans were more mobile, took long-distance vacations, &amp; lived further from their jobs</a:t>
            </a:r>
          </a:p>
        </p:txBody>
      </p:sp>
      <p:pic>
        <p:nvPicPr>
          <p:cNvPr id="416782" name="Picture 14" descr="flcastlewagon"/>
          <p:cNvPicPr>
            <a:picLocks noChangeAspect="1" noChangeArrowheads="1"/>
          </p:cNvPicPr>
          <p:nvPr/>
        </p:nvPicPr>
        <p:blipFill>
          <a:blip r:embed="rId4">
            <a:extLst>
              <a:ext uri="{28A0092B-C50C-407E-A947-70E740481C1C}">
                <a14:useLocalDpi xmlns:a14="http://schemas.microsoft.com/office/drawing/2010/main" val="0"/>
              </a:ext>
            </a:extLst>
          </a:blip>
          <a:srcRect l="16000" t="8093" b="3754"/>
          <a:stretch>
            <a:fillRect/>
          </a:stretch>
        </p:blipFill>
        <p:spPr bwMode="auto">
          <a:xfrm>
            <a:off x="990600" y="762000"/>
            <a:ext cx="739140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302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16782"/>
                                        </p:tgtEl>
                                        <p:attrNameLst>
                                          <p:attrName>style.visibility</p:attrName>
                                        </p:attrNameLst>
                                      </p:cBhvr>
                                      <p:to>
                                        <p:strVal val="visible"/>
                                      </p:to>
                                    </p:set>
                                    <p:anim calcmode="lin" valueType="num">
                                      <p:cBhvr>
                                        <p:cTn id="7" dur="500" fill="hold"/>
                                        <p:tgtEl>
                                          <p:spTgt spid="416782"/>
                                        </p:tgtEl>
                                        <p:attrNameLst>
                                          <p:attrName>ppt_w</p:attrName>
                                        </p:attrNameLst>
                                      </p:cBhvr>
                                      <p:tavLst>
                                        <p:tav tm="0">
                                          <p:val>
                                            <p:fltVal val="0"/>
                                          </p:val>
                                        </p:tav>
                                        <p:tav tm="100000">
                                          <p:val>
                                            <p:strVal val="#ppt_w"/>
                                          </p:val>
                                        </p:tav>
                                      </p:tavLst>
                                    </p:anim>
                                    <p:anim calcmode="lin" valueType="num">
                                      <p:cBhvr>
                                        <p:cTn id="8" dur="500" fill="hold"/>
                                        <p:tgtEl>
                                          <p:spTgt spid="416782"/>
                                        </p:tgtEl>
                                        <p:attrNameLst>
                                          <p:attrName>ppt_h</p:attrName>
                                        </p:attrNameLst>
                                      </p:cBhvr>
                                      <p:tavLst>
                                        <p:tav tm="0">
                                          <p:val>
                                            <p:fltVal val="0"/>
                                          </p:val>
                                        </p:tav>
                                        <p:tav tm="100000">
                                          <p:val>
                                            <p:strVal val="#ppt_h"/>
                                          </p:val>
                                        </p:tav>
                                      </p:tavLst>
                                    </p:anim>
                                    <p:animEffect transition="in" filter="fade">
                                      <p:cBhvr>
                                        <p:cTn id="9" dur="500"/>
                                        <p:tgtEl>
                                          <p:spTgt spid="416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914400"/>
          </a:xfrm>
        </p:spPr>
        <p:txBody>
          <a:bodyPr/>
          <a:lstStyle/>
          <a:p>
            <a:r>
              <a:rPr lang="en-US" altLang="en-US" sz="4300" smtClean="0">
                <a:latin typeface="Calibri" pitchFamily="34" charset="0"/>
              </a:rPr>
              <a:t>“Automania” transformed America</a:t>
            </a:r>
          </a:p>
        </p:txBody>
      </p:sp>
      <p:sp>
        <p:nvSpPr>
          <p:cNvPr id="21507" name="Rectangle 4"/>
          <p:cNvSpPr>
            <a:spLocks noChangeArrowheads="1"/>
          </p:cNvSpPr>
          <p:nvPr/>
        </p:nvSpPr>
        <p:spPr bwMode="auto">
          <a:xfrm>
            <a:off x="0" y="5730875"/>
            <a:ext cx="9144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lnSpc>
                <a:spcPct val="85000"/>
              </a:lnSpc>
              <a:spcBef>
                <a:spcPct val="30000"/>
              </a:spcBef>
              <a:spcAft>
                <a:spcPct val="0"/>
              </a:spcAft>
            </a:pPr>
            <a:r>
              <a:rPr lang="en-US" altLang="en-US" sz="4000">
                <a:solidFill>
                  <a:srgbClr val="000000"/>
                </a:solidFill>
              </a:rPr>
              <a:t>Cars led to drive-thru restaurants &amp; </a:t>
            </a:r>
            <a:br>
              <a:rPr lang="en-US" altLang="en-US" sz="4000">
                <a:solidFill>
                  <a:srgbClr val="000000"/>
                </a:solidFill>
              </a:rPr>
            </a:br>
            <a:r>
              <a:rPr lang="en-US" altLang="en-US" sz="4000">
                <a:solidFill>
                  <a:srgbClr val="000000"/>
                </a:solidFill>
              </a:rPr>
              <a:t>drive-in movies</a:t>
            </a:r>
          </a:p>
        </p:txBody>
      </p:sp>
      <p:pic>
        <p:nvPicPr>
          <p:cNvPr id="601095" name="Picture 7" descr="SE09_DesPlainesIL"/>
          <p:cNvPicPr>
            <a:picLocks noChangeAspect="1" noChangeArrowheads="1"/>
          </p:cNvPicPr>
          <p:nvPr/>
        </p:nvPicPr>
        <p:blipFill>
          <a:blip r:embed="rId3">
            <a:extLst>
              <a:ext uri="{28A0092B-C50C-407E-A947-70E740481C1C}">
                <a14:useLocalDpi xmlns:a14="http://schemas.microsoft.com/office/drawing/2010/main" val="0"/>
              </a:ext>
            </a:extLst>
          </a:blip>
          <a:srcRect t="2997" b="8614"/>
          <a:stretch>
            <a:fillRect/>
          </a:stretch>
        </p:blipFill>
        <p:spPr bwMode="auto">
          <a:xfrm>
            <a:off x="685800" y="838200"/>
            <a:ext cx="77724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099" name="Picture 11" descr="80218-drive_in_movie_the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762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835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601095"/>
                                        </p:tgtEl>
                                        <p:attrNameLst>
                                          <p:attrName>ppt_w</p:attrName>
                                        </p:attrNameLst>
                                      </p:cBhvr>
                                      <p:tavLst>
                                        <p:tav tm="0">
                                          <p:val>
                                            <p:strVal val="ppt_w"/>
                                          </p:val>
                                        </p:tav>
                                        <p:tav tm="100000">
                                          <p:val>
                                            <p:fltVal val="0"/>
                                          </p:val>
                                        </p:tav>
                                      </p:tavLst>
                                    </p:anim>
                                    <p:anim calcmode="lin" valueType="num">
                                      <p:cBhvr>
                                        <p:cTn id="7" dur="500"/>
                                        <p:tgtEl>
                                          <p:spTgt spid="601095"/>
                                        </p:tgtEl>
                                        <p:attrNameLst>
                                          <p:attrName>ppt_h</p:attrName>
                                        </p:attrNameLst>
                                      </p:cBhvr>
                                      <p:tavLst>
                                        <p:tav tm="0">
                                          <p:val>
                                            <p:strVal val="ppt_h"/>
                                          </p:val>
                                        </p:tav>
                                        <p:tav tm="100000">
                                          <p:val>
                                            <p:fltVal val="0"/>
                                          </p:val>
                                        </p:tav>
                                      </p:tavLst>
                                    </p:anim>
                                    <p:animEffect transition="out" filter="fade">
                                      <p:cBhvr>
                                        <p:cTn id="8" dur="500"/>
                                        <p:tgtEl>
                                          <p:spTgt spid="601095"/>
                                        </p:tgtEl>
                                      </p:cBhvr>
                                    </p:animEffect>
                                    <p:set>
                                      <p:cBhvr>
                                        <p:cTn id="9" dur="1" fill="hold">
                                          <p:stCondLst>
                                            <p:cond delay="499"/>
                                          </p:stCondLst>
                                        </p:cTn>
                                        <p:tgtEl>
                                          <p:spTgt spid="601095"/>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601099"/>
                                        </p:tgtEl>
                                        <p:attrNameLst>
                                          <p:attrName>style.visibility</p:attrName>
                                        </p:attrNameLst>
                                      </p:cBhvr>
                                      <p:to>
                                        <p:strVal val="visible"/>
                                      </p:to>
                                    </p:set>
                                    <p:anim calcmode="lin" valueType="num">
                                      <p:cBhvr>
                                        <p:cTn id="12" dur="500" fill="hold"/>
                                        <p:tgtEl>
                                          <p:spTgt spid="601099"/>
                                        </p:tgtEl>
                                        <p:attrNameLst>
                                          <p:attrName>ppt_w</p:attrName>
                                        </p:attrNameLst>
                                      </p:cBhvr>
                                      <p:tavLst>
                                        <p:tav tm="0">
                                          <p:val>
                                            <p:fltVal val="0"/>
                                          </p:val>
                                        </p:tav>
                                        <p:tav tm="100000">
                                          <p:val>
                                            <p:strVal val="#ppt_w"/>
                                          </p:val>
                                        </p:tav>
                                      </p:tavLst>
                                    </p:anim>
                                    <p:anim calcmode="lin" valueType="num">
                                      <p:cBhvr>
                                        <p:cTn id="13" dur="500" fill="hold"/>
                                        <p:tgtEl>
                                          <p:spTgt spid="601099"/>
                                        </p:tgtEl>
                                        <p:attrNameLst>
                                          <p:attrName>ppt_h</p:attrName>
                                        </p:attrNameLst>
                                      </p:cBhvr>
                                      <p:tavLst>
                                        <p:tav tm="0">
                                          <p:val>
                                            <p:fltVal val="0"/>
                                          </p:val>
                                        </p:tav>
                                        <p:tav tm="100000">
                                          <p:val>
                                            <p:strVal val="#ppt_h"/>
                                          </p:val>
                                        </p:tav>
                                      </p:tavLst>
                                    </p:anim>
                                    <p:animEffect transition="in" filter="fade">
                                      <p:cBhvr>
                                        <p:cTn id="14" dur="500"/>
                                        <p:tgtEl>
                                          <p:spTgt spid="601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0"/>
            <a:ext cx="8153400" cy="914400"/>
          </a:xfrm>
        </p:spPr>
        <p:txBody>
          <a:bodyPr/>
          <a:lstStyle/>
          <a:p>
            <a:r>
              <a:rPr lang="en-US" altLang="en-US" smtClean="0"/>
              <a:t>The 1950s: Popular Culture</a:t>
            </a:r>
          </a:p>
        </p:txBody>
      </p:sp>
      <p:sp>
        <p:nvSpPr>
          <p:cNvPr id="23555" name="Rectangle 3"/>
          <p:cNvSpPr>
            <a:spLocks noGrp="1" noChangeArrowheads="1"/>
          </p:cNvSpPr>
          <p:nvPr>
            <p:ph type="body" idx="1"/>
          </p:nvPr>
        </p:nvSpPr>
        <p:spPr>
          <a:xfrm>
            <a:off x="838200" y="914400"/>
            <a:ext cx="8305800" cy="5943600"/>
          </a:xfrm>
        </p:spPr>
        <p:txBody>
          <a:bodyPr/>
          <a:lstStyle/>
          <a:p>
            <a:r>
              <a:rPr lang="en-US" altLang="en-US" sz="3900" smtClean="0"/>
              <a:t>Americans in the 1950s enjoyed new forms of entertainment:</a:t>
            </a:r>
          </a:p>
          <a:p>
            <a:pPr lvl="1"/>
            <a:r>
              <a:rPr lang="en-US" altLang="en-US" sz="3900" smtClean="0"/>
              <a:t>Television</a:t>
            </a:r>
            <a:r>
              <a:rPr lang="en-US" altLang="en-US" sz="3000" smtClean="0"/>
              <a:t> </a:t>
            </a:r>
            <a:r>
              <a:rPr lang="en-US" altLang="en-US" sz="3900" smtClean="0"/>
              <a:t>boomed</a:t>
            </a:r>
            <a:r>
              <a:rPr lang="en-US" altLang="en-US" sz="3000" smtClean="0"/>
              <a:t> </a:t>
            </a:r>
            <a:r>
              <a:rPr lang="en-US" altLang="en-US" sz="3900" smtClean="0"/>
              <a:t>as</a:t>
            </a:r>
            <a:r>
              <a:rPr lang="en-US" altLang="en-US" sz="3000" smtClean="0"/>
              <a:t> </a:t>
            </a:r>
            <a:r>
              <a:rPr lang="en-US" altLang="en-US" sz="3900" smtClean="0"/>
              <a:t>Americans watched</a:t>
            </a:r>
            <a:r>
              <a:rPr lang="en-US" altLang="en-US" sz="3000" smtClean="0"/>
              <a:t> </a:t>
            </a:r>
            <a:r>
              <a:rPr lang="en-US" altLang="en-US" sz="3900" smtClean="0"/>
              <a:t>comedies,</a:t>
            </a:r>
            <a:r>
              <a:rPr lang="en-US" altLang="en-US" sz="3000" smtClean="0"/>
              <a:t> </a:t>
            </a:r>
            <a:r>
              <a:rPr lang="en-US" altLang="en-US" sz="3900" smtClean="0"/>
              <a:t>news</a:t>
            </a:r>
            <a:r>
              <a:rPr lang="en-US" altLang="en-US" sz="3000" smtClean="0"/>
              <a:t> </a:t>
            </a:r>
            <a:r>
              <a:rPr lang="en-US" altLang="en-US" sz="3900" smtClean="0"/>
              <a:t>reports, westerns, &amp; variety shows</a:t>
            </a:r>
          </a:p>
          <a:p>
            <a:pPr lvl="1"/>
            <a:r>
              <a:rPr lang="en-US" altLang="en-US" sz="3900" smtClean="0"/>
              <a:t>TV ownership jumped from 9% in 1950 to 90% by 1960 (45 million)</a:t>
            </a:r>
          </a:p>
          <a:p>
            <a:pPr lvl="1"/>
            <a:r>
              <a:rPr lang="en-US" altLang="en-US" sz="3900" smtClean="0"/>
              <a:t>Businesses took advantage of TV to advertise goods to buyers</a:t>
            </a:r>
          </a:p>
        </p:txBody>
      </p:sp>
    </p:spTree>
    <p:extLst>
      <p:ext uri="{BB962C8B-B14F-4D97-AF65-F5344CB8AC3E}">
        <p14:creationId xmlns:p14="http://schemas.microsoft.com/office/powerpoint/2010/main" val="2928330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ooks Design">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1252</Words>
  <Application>Microsoft Office PowerPoint</Application>
  <PresentationFormat>On-screen Show (4:3)</PresentationFormat>
  <Paragraphs>134</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Brooks Design</vt:lpstr>
      <vt:lpstr>The 1950s: The Affluent Society</vt:lpstr>
      <vt:lpstr>The 1950s: Consumerism </vt:lpstr>
      <vt:lpstr>The 1950s: The Baby Boom </vt:lpstr>
      <vt:lpstr>The 1950s: Suburbs </vt:lpstr>
      <vt:lpstr>The 1950s: Suburbs </vt:lpstr>
      <vt:lpstr>The 1950s: Automania </vt:lpstr>
      <vt:lpstr>“Automania” transformed America</vt:lpstr>
      <vt:lpstr>“Automania” transformed America</vt:lpstr>
      <vt:lpstr>The 1950s: Popular Culture</vt:lpstr>
      <vt:lpstr>PowerPoint Presentation</vt:lpstr>
      <vt:lpstr>Teenagers were an important force in the 1950s</vt:lpstr>
      <vt:lpstr>Teenagers were an important force in the 1950s</vt:lpstr>
      <vt:lpstr>PowerPoint Presentation</vt:lpstr>
      <vt:lpstr>The 1950s: Conformity </vt:lpstr>
      <vt:lpstr>The 1950s: Conformity </vt:lpstr>
      <vt:lpstr>The 1950s: Conformity </vt:lpstr>
      <vt:lpstr>The 1950s: Social Groups</vt:lpstr>
      <vt:lpstr>The 1950s: Social Groups</vt:lpstr>
      <vt:lpstr>The Beginning of Civil Rights in the 1950s</vt:lpstr>
      <vt:lpstr>Closure Activity </vt:lpstr>
      <vt:lpstr>Closure Activity </vt:lpstr>
    </vt:vector>
  </TitlesOfParts>
  <Company>Gwinnett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Stratemeyer, Matthew</dc:creator>
  <cp:lastModifiedBy>Charles Cooper</cp:lastModifiedBy>
  <cp:revision>5</cp:revision>
  <dcterms:created xsi:type="dcterms:W3CDTF">2014-11-14T11:24:12Z</dcterms:created>
  <dcterms:modified xsi:type="dcterms:W3CDTF">2016-11-15T14:18:25Z</dcterms:modified>
</cp:coreProperties>
</file>