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4"/>
  </p:notesMasterIdLst>
  <p:sldIdLst>
    <p:sldId id="257" r:id="rId2"/>
    <p:sldId id="258" r:id="rId3"/>
    <p:sldId id="259" r:id="rId4"/>
    <p:sldId id="260" r:id="rId5"/>
    <p:sldId id="261" r:id="rId6"/>
    <p:sldId id="262" r:id="rId7"/>
    <p:sldId id="263" r:id="rId8"/>
    <p:sldId id="264" r:id="rId9"/>
    <p:sldId id="265" r:id="rId10"/>
    <p:sldId id="266" r:id="rId11"/>
    <p:sldId id="267" r:id="rId12"/>
    <p:sldId id="275" r:id="rId13"/>
    <p:sldId id="268" r:id="rId14"/>
    <p:sldId id="269" r:id="rId15"/>
    <p:sldId id="276" r:id="rId16"/>
    <p:sldId id="270" r:id="rId17"/>
    <p:sldId id="271" r:id="rId18"/>
    <p:sldId id="277" r:id="rId19"/>
    <p:sldId id="272" r:id="rId20"/>
    <p:sldId id="278" r:id="rId21"/>
    <p:sldId id="273" r:id="rId22"/>
    <p:sldId id="274"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AFE67D-5F7D-46F8-8AF3-FB1B7FD9F63B}" type="datetimeFigureOut">
              <a:rPr lang="en-US" smtClean="0"/>
              <a:t>11/6/2014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3912D3-9CAD-42F3-B59D-27FCF23C4EAC}" type="slidenum">
              <a:rPr lang="en-US" smtClean="0"/>
              <a:t>‹#›</a:t>
            </a:fld>
            <a:endParaRPr lang="en-US"/>
          </a:p>
        </p:txBody>
      </p:sp>
    </p:spTree>
    <p:extLst>
      <p:ext uri="{BB962C8B-B14F-4D97-AF65-F5344CB8AC3E}">
        <p14:creationId xmlns:p14="http://schemas.microsoft.com/office/powerpoint/2010/main" val="1691352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9588C544-F918-4D93-A440-4914D685819B}" type="slidenum">
              <a:rPr lang="en-US">
                <a:latin typeface="Arial" charset="0"/>
              </a:rPr>
              <a:pPr/>
              <a:t>1</a:t>
            </a:fld>
            <a:endParaRPr lang="en-US">
              <a:latin typeface="Arial"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C60EA37B-07DF-4100-9A44-F466FC285562}" type="slidenum">
              <a:rPr lang="en-US">
                <a:latin typeface="Arial" charset="0"/>
              </a:rPr>
              <a:pPr/>
              <a:t>2</a:t>
            </a:fld>
            <a:endParaRPr lang="en-US">
              <a:latin typeface="Arial"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54ED2176-BA2A-4108-9878-ECF7ACB0A6F7}" type="slidenum">
              <a:rPr lang="en-US">
                <a:latin typeface="Arial" charset="0"/>
              </a:rPr>
              <a:pPr/>
              <a:t>3</a:t>
            </a:fld>
            <a:endParaRPr lang="en-US">
              <a:latin typeface="Arial"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5DE27B92-E761-4F0A-A4CA-4EF6E5D86C98}" type="slidenum">
              <a:rPr lang="en-US">
                <a:latin typeface="Arial" charset="0"/>
              </a:rPr>
              <a:pPr/>
              <a:t>4</a:t>
            </a:fld>
            <a:endParaRPr lang="en-US">
              <a:latin typeface="Arial"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EA4F35CD-628B-4724-9699-0427483E3A8B}" type="slidenum">
              <a:rPr lang="en-US">
                <a:latin typeface="Arial" charset="0"/>
              </a:rPr>
              <a:pPr/>
              <a:t>5</a:t>
            </a:fld>
            <a:endParaRPr lang="en-US">
              <a:latin typeface="Arial"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C1D573D1-C61D-4758-9A2B-5FC4D981ECC1}" type="slidenum">
              <a:rPr lang="en-US">
                <a:latin typeface="Arial" charset="0"/>
              </a:rPr>
              <a:pPr/>
              <a:t>6</a:t>
            </a:fld>
            <a:endParaRPr lang="en-US">
              <a:latin typeface="Arial"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4F8B6928-966A-4605-A013-E723D641EF1C}" type="slidenum">
              <a:rPr lang="en-US">
                <a:latin typeface="Arial" charset="0"/>
              </a:rPr>
              <a:pPr/>
              <a:t>7</a:t>
            </a:fld>
            <a:endParaRPr lang="en-US">
              <a:latin typeface="Arial"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470D5937-A83D-4242-98B9-281DCDC52680}" type="slidenum">
              <a:rPr lang="en-US">
                <a:latin typeface="Arial" charset="0"/>
              </a:rPr>
              <a:pPr/>
              <a:t>11</a:t>
            </a:fld>
            <a:endParaRPr lang="en-US">
              <a:latin typeface="Arial"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r>
              <a:rPr lang="en-US" smtClean="0"/>
              <a:t>Insert 5a &amp; 5b videos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2438400"/>
            <a:ext cx="9147175" cy="1063625"/>
            <a:chOff x="-2" y="1536"/>
            <a:chExt cx="5762" cy="670"/>
          </a:xfrm>
        </p:grpSpPr>
        <p:grpSp>
          <p:nvGrpSpPr>
            <p:cNvPr id="5" name="Group 3"/>
            <p:cNvGrpSpPr>
              <a:grpSpLocks/>
            </p:cNvGrpSpPr>
            <p:nvPr/>
          </p:nvGrpSpPr>
          <p:grpSpPr bwMode="auto">
            <a:xfrm flipH="1">
              <a:off x="-2" y="1562"/>
              <a:ext cx="5763" cy="639"/>
              <a:chOff x="-3" y="1562"/>
              <a:chExt cx="5763" cy="639"/>
            </a:xfrm>
          </p:grpSpPr>
          <p:sp>
            <p:nvSpPr>
              <p:cNvPr id="8" name="Freeform 4"/>
              <p:cNvSpPr>
                <a:spLocks/>
              </p:cNvSpPr>
              <p:nvPr/>
            </p:nvSpPr>
            <p:spPr bwMode="ltGray">
              <a:xfrm rot="-5400000">
                <a:off x="2558" y="-993"/>
                <a:ext cx="624" cy="5745"/>
              </a:xfrm>
              <a:custGeom>
                <a:avLst/>
                <a:gdLst>
                  <a:gd name="T0" fmla="*/ 0 w 1000"/>
                  <a:gd name="T1" fmla="*/ 0 h 720"/>
                  <a:gd name="T2" fmla="*/ 0 w 1000"/>
                  <a:gd name="T3" fmla="*/ 720 h 720"/>
                  <a:gd name="T4" fmla="*/ 1000 w 1000"/>
                  <a:gd name="T5" fmla="*/ 720 h 720"/>
                  <a:gd name="T6" fmla="*/ 1000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Calibri" pitchFamily="34" charset="0"/>
                </a:endParaRPr>
              </a:p>
            </p:txBody>
          </p:sp>
          <p:sp>
            <p:nvSpPr>
              <p:cNvPr id="9" name="Freeform 5"/>
              <p:cNvSpPr>
                <a:spLocks/>
              </p:cNvSpPr>
              <p:nvPr/>
            </p:nvSpPr>
            <p:spPr bwMode="ltGray">
              <a:xfrm rot="-5400000">
                <a:off x="1322" y="1669"/>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Calibri" pitchFamily="34" charset="0"/>
                </a:endParaRPr>
              </a:p>
            </p:txBody>
          </p:sp>
          <p:sp>
            <p:nvSpPr>
              <p:cNvPr id="10" name="Freeform 6"/>
              <p:cNvSpPr>
                <a:spLocks/>
              </p:cNvSpPr>
              <p:nvPr/>
            </p:nvSpPr>
            <p:spPr bwMode="ltGray">
              <a:xfrm rot="-5400000">
                <a:off x="982" y="1669"/>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Calibri" pitchFamily="34" charset="0"/>
                </a:endParaRPr>
              </a:p>
            </p:txBody>
          </p:sp>
          <p:sp>
            <p:nvSpPr>
              <p:cNvPr id="11" name="Freeform 7"/>
              <p:cNvSpPr>
                <a:spLocks/>
              </p:cNvSpPr>
              <p:nvPr/>
            </p:nvSpPr>
            <p:spPr bwMode="ltGray">
              <a:xfrm rot="-5400000">
                <a:off x="-58" y="1754"/>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Calibri" pitchFamily="34" charset="0"/>
                </a:endParaRPr>
              </a:p>
            </p:txBody>
          </p:sp>
          <p:sp>
            <p:nvSpPr>
              <p:cNvPr id="12" name="Freeform 8"/>
              <p:cNvSpPr>
                <a:spLocks/>
              </p:cNvSpPr>
              <p:nvPr/>
            </p:nvSpPr>
            <p:spPr bwMode="ltGray">
              <a:xfrm rot="-5400000">
                <a:off x="664" y="1733"/>
                <a:ext cx="624" cy="294"/>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Calibri" pitchFamily="34" charset="0"/>
                </a:endParaRPr>
              </a:p>
            </p:txBody>
          </p:sp>
          <p:sp>
            <p:nvSpPr>
              <p:cNvPr id="13" name="Freeform 9"/>
              <p:cNvSpPr>
                <a:spLocks/>
              </p:cNvSpPr>
              <p:nvPr/>
            </p:nvSpPr>
            <p:spPr bwMode="ltGray">
              <a:xfrm rot="-5400000">
                <a:off x="442" y="1699"/>
                <a:ext cx="624" cy="362"/>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Calibri" pitchFamily="34" charset="0"/>
                </a:endParaRPr>
              </a:p>
            </p:txBody>
          </p:sp>
          <p:sp>
            <p:nvSpPr>
              <p:cNvPr id="14" name="Freeform 10"/>
              <p:cNvSpPr>
                <a:spLocks/>
              </p:cNvSpPr>
              <p:nvPr/>
            </p:nvSpPr>
            <p:spPr bwMode="ltGray">
              <a:xfrm rot="-5400000">
                <a:off x="154" y="1728"/>
                <a:ext cx="632" cy="315"/>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Calibri" pitchFamily="34" charset="0"/>
                </a:endParaRPr>
              </a:p>
            </p:txBody>
          </p:sp>
          <p:sp>
            <p:nvSpPr>
              <p:cNvPr id="15" name="Freeform 11"/>
              <p:cNvSpPr>
                <a:spLocks/>
              </p:cNvSpPr>
              <p:nvPr/>
            </p:nvSpPr>
            <p:spPr bwMode="ltGray">
              <a:xfrm rot="-5400000">
                <a:off x="3210" y="1665"/>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Calibri" pitchFamily="34" charset="0"/>
                </a:endParaRPr>
              </a:p>
            </p:txBody>
          </p:sp>
          <p:sp>
            <p:nvSpPr>
              <p:cNvPr id="16" name="Freeform 12"/>
              <p:cNvSpPr>
                <a:spLocks/>
              </p:cNvSpPr>
              <p:nvPr/>
            </p:nvSpPr>
            <p:spPr bwMode="ltGray">
              <a:xfrm rot="-5400000">
                <a:off x="2870" y="1664"/>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Calibri" pitchFamily="34" charset="0"/>
                </a:endParaRPr>
              </a:p>
            </p:txBody>
          </p:sp>
          <p:sp>
            <p:nvSpPr>
              <p:cNvPr id="17" name="Freeform 13"/>
              <p:cNvSpPr>
                <a:spLocks/>
              </p:cNvSpPr>
              <p:nvPr/>
            </p:nvSpPr>
            <p:spPr bwMode="ltGray">
              <a:xfrm rot="-5400000">
                <a:off x="1828" y="1749"/>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Calibri" pitchFamily="34" charset="0"/>
                </a:endParaRPr>
              </a:p>
            </p:txBody>
          </p:sp>
          <p:sp>
            <p:nvSpPr>
              <p:cNvPr id="18" name="Freeform 14"/>
              <p:cNvSpPr>
                <a:spLocks/>
              </p:cNvSpPr>
              <p:nvPr/>
            </p:nvSpPr>
            <p:spPr bwMode="ltGray">
              <a:xfrm rot="-5400000">
                <a:off x="2551" y="1728"/>
                <a:ext cx="624" cy="294"/>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Calibri" pitchFamily="34" charset="0"/>
                </a:endParaRPr>
              </a:p>
            </p:txBody>
          </p:sp>
          <p:sp>
            <p:nvSpPr>
              <p:cNvPr id="19" name="Freeform 15"/>
              <p:cNvSpPr>
                <a:spLocks/>
              </p:cNvSpPr>
              <p:nvPr/>
            </p:nvSpPr>
            <p:spPr bwMode="ltGray">
              <a:xfrm rot="-5400000">
                <a:off x="2328" y="1695"/>
                <a:ext cx="624" cy="361"/>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Calibri" pitchFamily="34" charset="0"/>
                </a:endParaRPr>
              </a:p>
            </p:txBody>
          </p:sp>
          <p:sp>
            <p:nvSpPr>
              <p:cNvPr id="20" name="Freeform 16"/>
              <p:cNvSpPr>
                <a:spLocks/>
              </p:cNvSpPr>
              <p:nvPr/>
            </p:nvSpPr>
            <p:spPr bwMode="ltGray">
              <a:xfrm rot="-5400000">
                <a:off x="2043" y="1721"/>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Calibri" pitchFamily="34" charset="0"/>
                </a:endParaRPr>
              </a:p>
            </p:txBody>
          </p:sp>
          <p:sp>
            <p:nvSpPr>
              <p:cNvPr id="21" name="Freeform 17"/>
              <p:cNvSpPr>
                <a:spLocks/>
              </p:cNvSpPr>
              <p:nvPr/>
            </p:nvSpPr>
            <p:spPr bwMode="ltGray">
              <a:xfrm rot="-5400000">
                <a:off x="4076" y="1669"/>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Calibri" pitchFamily="34" charset="0"/>
                </a:endParaRPr>
              </a:p>
            </p:txBody>
          </p:sp>
          <p:sp>
            <p:nvSpPr>
              <p:cNvPr id="22" name="Freeform 18"/>
              <p:cNvSpPr>
                <a:spLocks/>
              </p:cNvSpPr>
              <p:nvPr/>
            </p:nvSpPr>
            <p:spPr bwMode="ltGray">
              <a:xfrm rot="-5400000">
                <a:off x="3736" y="1669"/>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Calibri" pitchFamily="34" charset="0"/>
                </a:endParaRPr>
              </a:p>
            </p:txBody>
          </p:sp>
          <p:sp>
            <p:nvSpPr>
              <p:cNvPr id="23" name="Freeform 19"/>
              <p:cNvSpPr>
                <a:spLocks/>
              </p:cNvSpPr>
              <p:nvPr/>
            </p:nvSpPr>
            <p:spPr bwMode="ltGray">
              <a:xfrm rot="-5400000">
                <a:off x="4582" y="1749"/>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Calibri" pitchFamily="34" charset="0"/>
                </a:endParaRPr>
              </a:p>
            </p:txBody>
          </p:sp>
          <p:sp>
            <p:nvSpPr>
              <p:cNvPr id="24" name="Freeform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Calibri" pitchFamily="34" charset="0"/>
                </a:endParaRPr>
              </a:p>
            </p:txBody>
          </p:sp>
          <p:sp>
            <p:nvSpPr>
              <p:cNvPr id="25" name="Freeform 21"/>
              <p:cNvSpPr>
                <a:spLocks/>
              </p:cNvSpPr>
              <p:nvPr/>
            </p:nvSpPr>
            <p:spPr bwMode="ltGray">
              <a:xfrm rot="-5400000">
                <a:off x="5082" y="1695"/>
                <a:ext cx="624" cy="361"/>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Calibri" pitchFamily="34" charset="0"/>
                </a:endParaRPr>
              </a:p>
            </p:txBody>
          </p:sp>
          <p:sp>
            <p:nvSpPr>
              <p:cNvPr id="26" name="Freeform 22"/>
              <p:cNvSpPr>
                <a:spLocks/>
              </p:cNvSpPr>
              <p:nvPr/>
            </p:nvSpPr>
            <p:spPr bwMode="ltGray">
              <a:xfrm rot="-5400000">
                <a:off x="4797" y="1721"/>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Calibri" pitchFamily="34" charset="0"/>
                </a:endParaRPr>
              </a:p>
            </p:txBody>
          </p:sp>
        </p:grpSp>
        <p:sp>
          <p:nvSpPr>
            <p:cNvPr id="6" name="Freeform 23"/>
            <p:cNvSpPr>
              <a:spLocks/>
            </p:cNvSpPr>
            <p:nvPr/>
          </p:nvSpPr>
          <p:spPr bwMode="ltGray">
            <a:xfrm flipH="1">
              <a:off x="-2" y="1536"/>
              <a:ext cx="5762" cy="412"/>
            </a:xfrm>
            <a:custGeom>
              <a:avLst/>
              <a:gdLst>
                <a:gd name="T0" fmla="*/ 0 w 5762"/>
                <a:gd name="T1" fmla="*/ 196 h 385"/>
                <a:gd name="T2" fmla="*/ 5762 w 5762"/>
                <a:gd name="T3" fmla="*/ 188 h 385"/>
                <a:gd name="T4" fmla="*/ 5762 w 5762"/>
                <a:gd name="T5" fmla="*/ 4 h 385"/>
                <a:gd name="T6" fmla="*/ 0 w 5762"/>
                <a:gd name="T7" fmla="*/ 0 h 385"/>
                <a:gd name="T8" fmla="*/ 0 w 5762"/>
                <a:gd name="T9" fmla="*/ 196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a:noFill/>
            </a:ln>
            <a:extLst>
              <a:ext uri="{91240B29-F687-4F45-9708-019B960494DF}">
                <a14:hiddenLine xmlns:a14="http://schemas.microsoft.com/office/drawing/2010/main" w="9525" cap="flat">
                  <a:solidFill>
                    <a:srgbClr val="000000"/>
                  </a:solidFill>
                  <a:prstDash val="solid"/>
                  <a:miter lim="800000"/>
                  <a:headEnd type="none" w="med" len="med"/>
                  <a:tailEnd type="none" w="med" len="med"/>
                </a14:hiddenLine>
              </a:ext>
            </a:extLst>
          </p:spPr>
          <p:txBody>
            <a:bodyPr wrap="none" anchor="ctr"/>
            <a:lstStyle/>
            <a:p>
              <a:pPr eaLnBrk="0" fontAlgn="base" hangingPunct="0">
                <a:spcBef>
                  <a:spcPct val="0"/>
                </a:spcBef>
                <a:spcAft>
                  <a:spcPct val="0"/>
                </a:spcAft>
              </a:pPr>
              <a:endParaRPr lang="en-US">
                <a:solidFill>
                  <a:srgbClr val="000000"/>
                </a:solidFill>
                <a:latin typeface="Calibri" pitchFamily="34" charset="0"/>
              </a:endParaRPr>
            </a:p>
          </p:txBody>
        </p:sp>
        <p:sp>
          <p:nvSpPr>
            <p:cNvPr id="7" name="Freeform 24"/>
            <p:cNvSpPr>
              <a:spLocks/>
            </p:cNvSpPr>
            <p:nvPr/>
          </p:nvSpPr>
          <p:spPr bwMode="ltGray">
            <a:xfrm flipH="1">
              <a:off x="-2" y="2017"/>
              <a:ext cx="5761"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Calibri" pitchFamily="34" charset="0"/>
              </a:endParaRPr>
            </a:p>
          </p:txBody>
        </p:sp>
      </p:grpSp>
      <p:sp>
        <p:nvSpPr>
          <p:cNvPr id="5145" name="Rectangle 25"/>
          <p:cNvSpPr>
            <a:spLocks noGrp="1" noChangeArrowheads="1"/>
          </p:cNvSpPr>
          <p:nvPr>
            <p:ph type="ctrTitle"/>
          </p:nvPr>
        </p:nvSpPr>
        <p:spPr>
          <a:xfrm>
            <a:off x="381000" y="762000"/>
            <a:ext cx="8564563" cy="1722438"/>
          </a:xfrm>
        </p:spPr>
        <p:txBody>
          <a:bodyPr/>
          <a:lstStyle>
            <a:lvl1pPr>
              <a:defRPr sz="6000"/>
            </a:lvl1pPr>
          </a:lstStyle>
          <a:p>
            <a:r>
              <a:rPr lang="en-US"/>
              <a:t>Click to edit Master title style</a:t>
            </a:r>
          </a:p>
        </p:txBody>
      </p:sp>
      <p:sp>
        <p:nvSpPr>
          <p:cNvPr id="5146" name="Rectangle 26"/>
          <p:cNvSpPr>
            <a:spLocks noGrp="1" noChangeArrowheads="1"/>
          </p:cNvSpPr>
          <p:nvPr>
            <p:ph type="subTitle" idx="1"/>
          </p:nvPr>
        </p:nvSpPr>
        <p:spPr>
          <a:xfrm>
            <a:off x="1166813" y="3886200"/>
            <a:ext cx="7291387" cy="1752600"/>
          </a:xfrm>
        </p:spPr>
        <p:txBody>
          <a:bodyPr/>
          <a:lstStyle>
            <a:lvl1pPr marL="0" indent="0" algn="ctr">
              <a:buFont typeface="Arial" charset="0"/>
              <a:buNone/>
              <a:defRPr sz="5400"/>
            </a:lvl1pPr>
          </a:lstStyle>
          <a:p>
            <a:r>
              <a:rPr lang="en-US"/>
              <a:t>Click to edit Master subtitle style</a:t>
            </a:r>
          </a:p>
        </p:txBody>
      </p:sp>
    </p:spTree>
    <p:extLst>
      <p:ext uri="{BB962C8B-B14F-4D97-AF65-F5344CB8AC3E}">
        <p14:creationId xmlns:p14="http://schemas.microsoft.com/office/powerpoint/2010/main" val="581437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6039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0"/>
            <a:ext cx="2057400"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0"/>
            <a:ext cx="601980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55894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219200"/>
            <a:ext cx="4038600" cy="563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05400" y="1219200"/>
            <a:ext cx="40386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05400" y="4114800"/>
            <a:ext cx="40386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82385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0"/>
            <a:ext cx="8229600" cy="685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38824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6202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13508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219200"/>
            <a:ext cx="40386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219200"/>
            <a:ext cx="40386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79529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78604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38200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997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33466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05148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763"/>
            <a:ext cx="1063625" cy="6858001"/>
            <a:chOff x="0" y="-3"/>
            <a:chExt cx="670" cy="4320"/>
          </a:xfrm>
        </p:grpSpPr>
        <p:grpSp>
          <p:nvGrpSpPr>
            <p:cNvPr id="1029" name="Group 3"/>
            <p:cNvGrpSpPr>
              <a:grpSpLocks/>
            </p:cNvGrpSpPr>
            <p:nvPr/>
          </p:nvGrpSpPr>
          <p:grpSpPr bwMode="auto">
            <a:xfrm rot="16200000" flipH="1">
              <a:off x="-1815" y="1838"/>
              <a:ext cx="4320" cy="638"/>
              <a:chOff x="-2" y="1562"/>
              <a:chExt cx="5762" cy="638"/>
            </a:xfrm>
          </p:grpSpPr>
          <p:sp>
            <p:nvSpPr>
              <p:cNvPr id="1032" name="Freeform 4"/>
              <p:cNvSpPr>
                <a:spLocks/>
              </p:cNvSpPr>
              <p:nvPr/>
            </p:nvSpPr>
            <p:spPr bwMode="ltGray">
              <a:xfrm rot="-5400000">
                <a:off x="2554" y="-990"/>
                <a:ext cx="624" cy="5745"/>
              </a:xfrm>
              <a:custGeom>
                <a:avLst/>
                <a:gdLst>
                  <a:gd name="T0" fmla="*/ 0 w 1000"/>
                  <a:gd name="T1" fmla="*/ 0 h 720"/>
                  <a:gd name="T2" fmla="*/ 0 w 1000"/>
                  <a:gd name="T3" fmla="*/ 720 h 720"/>
                  <a:gd name="T4" fmla="*/ 1000 w 1000"/>
                  <a:gd name="T5" fmla="*/ 720 h 720"/>
                  <a:gd name="T6" fmla="*/ 1000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Calibri" pitchFamily="34" charset="0"/>
                </a:endParaRPr>
              </a:p>
            </p:txBody>
          </p:sp>
          <p:sp>
            <p:nvSpPr>
              <p:cNvPr id="1033" name="Freeform 5"/>
              <p:cNvSpPr>
                <a:spLocks/>
              </p:cNvSpPr>
              <p:nvPr/>
            </p:nvSpPr>
            <p:spPr bwMode="ltGray">
              <a:xfrm rot="-5400000">
                <a:off x="1323" y="1669"/>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Calibri" pitchFamily="34" charset="0"/>
                </a:endParaRPr>
              </a:p>
            </p:txBody>
          </p:sp>
          <p:sp>
            <p:nvSpPr>
              <p:cNvPr id="1034" name="Freeform 6"/>
              <p:cNvSpPr>
                <a:spLocks/>
              </p:cNvSpPr>
              <p:nvPr/>
            </p:nvSpPr>
            <p:spPr bwMode="ltGray">
              <a:xfrm rot="-5400000">
                <a:off x="976" y="1671"/>
                <a:ext cx="624" cy="423"/>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Calibri" pitchFamily="34" charset="0"/>
                </a:endParaRPr>
              </a:p>
            </p:txBody>
          </p:sp>
          <p:sp>
            <p:nvSpPr>
              <p:cNvPr id="1035" name="Freeform 7"/>
              <p:cNvSpPr>
                <a:spLocks/>
              </p:cNvSpPr>
              <p:nvPr/>
            </p:nvSpPr>
            <p:spPr bwMode="ltGray">
              <a:xfrm rot="-5400000">
                <a:off x="-63" y="1755"/>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Calibri" pitchFamily="34" charset="0"/>
                </a:endParaRPr>
              </a:p>
            </p:txBody>
          </p:sp>
          <p:sp>
            <p:nvSpPr>
              <p:cNvPr id="1036" name="Freeform 8"/>
              <p:cNvSpPr>
                <a:spLocks/>
              </p:cNvSpPr>
              <p:nvPr/>
            </p:nvSpPr>
            <p:spPr bwMode="ltGray">
              <a:xfrm rot="-5400000">
                <a:off x="664" y="1733"/>
                <a:ext cx="624" cy="293"/>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Calibri" pitchFamily="34" charset="0"/>
                </a:endParaRPr>
              </a:p>
            </p:txBody>
          </p:sp>
          <p:sp>
            <p:nvSpPr>
              <p:cNvPr id="1037" name="Freeform 9"/>
              <p:cNvSpPr>
                <a:spLocks/>
              </p:cNvSpPr>
              <p:nvPr/>
            </p:nvSpPr>
            <p:spPr bwMode="ltGray">
              <a:xfrm rot="-5400000">
                <a:off x="439" y="1699"/>
                <a:ext cx="624" cy="364"/>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Calibri" pitchFamily="34" charset="0"/>
                </a:endParaRPr>
              </a:p>
            </p:txBody>
          </p:sp>
          <p:sp>
            <p:nvSpPr>
              <p:cNvPr id="1038" name="Freeform 10"/>
              <p:cNvSpPr>
                <a:spLocks/>
              </p:cNvSpPr>
              <p:nvPr/>
            </p:nvSpPr>
            <p:spPr bwMode="ltGray">
              <a:xfrm rot="-5400000">
                <a:off x="152" y="1728"/>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Calibri" pitchFamily="34" charset="0"/>
                </a:endParaRPr>
              </a:p>
            </p:txBody>
          </p:sp>
          <p:sp>
            <p:nvSpPr>
              <p:cNvPr id="1039" name="Freeform 11"/>
              <p:cNvSpPr>
                <a:spLocks/>
              </p:cNvSpPr>
              <p:nvPr/>
            </p:nvSpPr>
            <p:spPr bwMode="ltGray">
              <a:xfrm rot="-5400000">
                <a:off x="3203" y="1662"/>
                <a:ext cx="624" cy="420"/>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Calibri" pitchFamily="34" charset="0"/>
                </a:endParaRPr>
              </a:p>
            </p:txBody>
          </p:sp>
          <p:sp>
            <p:nvSpPr>
              <p:cNvPr id="1040" name="Freeform 12"/>
              <p:cNvSpPr>
                <a:spLocks/>
              </p:cNvSpPr>
              <p:nvPr/>
            </p:nvSpPr>
            <p:spPr bwMode="ltGray">
              <a:xfrm rot="-5400000">
                <a:off x="2870" y="1664"/>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Calibri" pitchFamily="34" charset="0"/>
                </a:endParaRPr>
              </a:p>
            </p:txBody>
          </p:sp>
          <p:sp>
            <p:nvSpPr>
              <p:cNvPr id="1041" name="Freeform 13"/>
              <p:cNvSpPr>
                <a:spLocks/>
              </p:cNvSpPr>
              <p:nvPr/>
            </p:nvSpPr>
            <p:spPr bwMode="ltGray">
              <a:xfrm rot="-5400000">
                <a:off x="1829" y="1747"/>
                <a:ext cx="624" cy="256"/>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Calibri" pitchFamily="34" charset="0"/>
                </a:endParaRPr>
              </a:p>
            </p:txBody>
          </p:sp>
          <p:sp>
            <p:nvSpPr>
              <p:cNvPr id="1042" name="Freeform 14"/>
              <p:cNvSpPr>
                <a:spLocks/>
              </p:cNvSpPr>
              <p:nvPr/>
            </p:nvSpPr>
            <p:spPr bwMode="ltGray">
              <a:xfrm rot="-5400000">
                <a:off x="2548" y="1729"/>
                <a:ext cx="624" cy="29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Calibri" pitchFamily="34" charset="0"/>
                </a:endParaRPr>
              </a:p>
            </p:txBody>
          </p:sp>
          <p:sp>
            <p:nvSpPr>
              <p:cNvPr id="1043" name="Freeform 15"/>
              <p:cNvSpPr>
                <a:spLocks/>
              </p:cNvSpPr>
              <p:nvPr/>
            </p:nvSpPr>
            <p:spPr bwMode="ltGray">
              <a:xfrm rot="-5400000">
                <a:off x="2330" y="1695"/>
                <a:ext cx="624" cy="360"/>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Calibri" pitchFamily="34" charset="0"/>
                </a:endParaRPr>
              </a:p>
            </p:txBody>
          </p:sp>
          <p:sp>
            <p:nvSpPr>
              <p:cNvPr id="1044" name="Freeform 16"/>
              <p:cNvSpPr>
                <a:spLocks/>
              </p:cNvSpPr>
              <p:nvPr/>
            </p:nvSpPr>
            <p:spPr bwMode="ltGray">
              <a:xfrm rot="-5400000">
                <a:off x="2039" y="1721"/>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Calibri" pitchFamily="34" charset="0"/>
                </a:endParaRPr>
              </a:p>
            </p:txBody>
          </p:sp>
          <p:sp>
            <p:nvSpPr>
              <p:cNvPr id="1045" name="Freeform 17"/>
              <p:cNvSpPr>
                <a:spLocks/>
              </p:cNvSpPr>
              <p:nvPr/>
            </p:nvSpPr>
            <p:spPr bwMode="ltGray">
              <a:xfrm rot="-5400000">
                <a:off x="4071" y="1664"/>
                <a:ext cx="624" cy="420"/>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Calibri" pitchFamily="34" charset="0"/>
                </a:endParaRPr>
              </a:p>
            </p:txBody>
          </p:sp>
          <p:sp>
            <p:nvSpPr>
              <p:cNvPr id="1046" name="Freeform 18"/>
              <p:cNvSpPr>
                <a:spLocks/>
              </p:cNvSpPr>
              <p:nvPr/>
            </p:nvSpPr>
            <p:spPr bwMode="ltGray">
              <a:xfrm rot="-5400000">
                <a:off x="3725" y="1665"/>
                <a:ext cx="624" cy="423"/>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Calibri" pitchFamily="34" charset="0"/>
                </a:endParaRPr>
              </a:p>
            </p:txBody>
          </p:sp>
          <p:sp>
            <p:nvSpPr>
              <p:cNvPr id="1047" name="Freeform 19"/>
              <p:cNvSpPr>
                <a:spLocks/>
              </p:cNvSpPr>
              <p:nvPr/>
            </p:nvSpPr>
            <p:spPr bwMode="ltGray">
              <a:xfrm rot="-5400000">
                <a:off x="4572" y="1744"/>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Calibri" pitchFamily="34" charset="0"/>
                </a:endParaRPr>
              </a:p>
            </p:txBody>
          </p:sp>
          <p:sp>
            <p:nvSpPr>
              <p:cNvPr id="1048" name="Freeform 20"/>
              <p:cNvSpPr>
                <a:spLocks/>
              </p:cNvSpPr>
              <p:nvPr/>
            </p:nvSpPr>
            <p:spPr bwMode="ltGray">
              <a:xfrm>
                <a:off x="5469" y="1559"/>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Calibri" pitchFamily="34" charset="0"/>
                </a:endParaRPr>
              </a:p>
            </p:txBody>
          </p:sp>
          <p:sp>
            <p:nvSpPr>
              <p:cNvPr id="1049" name="Freeform 21"/>
              <p:cNvSpPr>
                <a:spLocks/>
              </p:cNvSpPr>
              <p:nvPr/>
            </p:nvSpPr>
            <p:spPr bwMode="ltGray">
              <a:xfrm rot="-5400000">
                <a:off x="5075" y="1688"/>
                <a:ext cx="624" cy="361"/>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Calibri" pitchFamily="34" charset="0"/>
                </a:endParaRPr>
              </a:p>
            </p:txBody>
          </p:sp>
          <p:sp>
            <p:nvSpPr>
              <p:cNvPr id="1050" name="Freeform 22"/>
              <p:cNvSpPr>
                <a:spLocks/>
              </p:cNvSpPr>
              <p:nvPr/>
            </p:nvSpPr>
            <p:spPr bwMode="ltGray">
              <a:xfrm rot="-5400000">
                <a:off x="4788" y="1715"/>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Calibri" pitchFamily="34" charset="0"/>
                </a:endParaRPr>
              </a:p>
            </p:txBody>
          </p:sp>
        </p:grpSp>
        <p:sp>
          <p:nvSpPr>
            <p:cNvPr id="1030" name="Freeform 23"/>
            <p:cNvSpPr>
              <a:spLocks/>
            </p:cNvSpPr>
            <p:nvPr/>
          </p:nvSpPr>
          <p:spPr bwMode="ltGray">
            <a:xfrm rot="16200000" flipH="1">
              <a:off x="-1954" y="1951"/>
              <a:ext cx="4320" cy="412"/>
            </a:xfrm>
            <a:custGeom>
              <a:avLst/>
              <a:gdLst>
                <a:gd name="T0" fmla="*/ 0 w 5762"/>
                <a:gd name="T1" fmla="*/ 196 h 385"/>
                <a:gd name="T2" fmla="*/ 5762 w 5762"/>
                <a:gd name="T3" fmla="*/ 188 h 385"/>
                <a:gd name="T4" fmla="*/ 5762 w 5762"/>
                <a:gd name="T5" fmla="*/ 4 h 385"/>
                <a:gd name="T6" fmla="*/ 0 w 5762"/>
                <a:gd name="T7" fmla="*/ 0 h 385"/>
                <a:gd name="T8" fmla="*/ 0 w 5762"/>
                <a:gd name="T9" fmla="*/ 196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a:noFill/>
            </a:ln>
            <a:extLst>
              <a:ext uri="{91240B29-F687-4F45-9708-019B960494DF}">
                <a14:hiddenLine xmlns:a14="http://schemas.microsoft.com/office/drawing/2010/main" w="9525" cap="flat">
                  <a:solidFill>
                    <a:srgbClr val="000000"/>
                  </a:solidFill>
                  <a:prstDash val="solid"/>
                  <a:miter lim="800000"/>
                  <a:headEnd type="none" w="med" len="med"/>
                  <a:tailEnd type="none" w="med" len="med"/>
                </a14:hiddenLine>
              </a:ext>
            </a:extLst>
          </p:spPr>
          <p:txBody>
            <a:bodyPr wrap="none" anchor="ctr"/>
            <a:lstStyle/>
            <a:p>
              <a:pPr eaLnBrk="0" fontAlgn="base" hangingPunct="0">
                <a:spcBef>
                  <a:spcPct val="0"/>
                </a:spcBef>
                <a:spcAft>
                  <a:spcPct val="0"/>
                </a:spcAft>
              </a:pPr>
              <a:endParaRPr lang="en-US">
                <a:solidFill>
                  <a:srgbClr val="000000"/>
                </a:solidFill>
                <a:latin typeface="Calibri" pitchFamily="34" charset="0"/>
              </a:endParaRPr>
            </a:p>
          </p:txBody>
        </p:sp>
        <p:sp>
          <p:nvSpPr>
            <p:cNvPr id="1031" name="Freeform 24"/>
            <p:cNvSpPr>
              <a:spLocks/>
            </p:cNvSpPr>
            <p:nvPr/>
          </p:nvSpPr>
          <p:spPr bwMode="ltGray">
            <a:xfrm rot="16200000" flipH="1">
              <a:off x="-1584" y="2062"/>
              <a:ext cx="4319"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a:noFill/>
            </a:ln>
            <a:extLst>
              <a:ext uri="{91240B29-F687-4F45-9708-019B960494DF}">
                <a14:hiddenLine xmlns:a14="http://schemas.microsoft.com/office/drawing/2010/main" w="9525" cap="flat">
                  <a:solidFill>
                    <a:srgbClr val="000000"/>
                  </a:solidFill>
                  <a:prstDash val="solid"/>
                  <a:miter lim="800000"/>
                  <a:headEnd type="none" w="med" len="med"/>
                  <a:tailEnd type="none" w="med" len="med"/>
                </a14:hiddenLine>
              </a:ext>
            </a:extLst>
          </p:spPr>
          <p:txBody>
            <a:bodyPr wrap="none" anchor="ctr"/>
            <a:lstStyle/>
            <a:p>
              <a:pPr eaLnBrk="0" fontAlgn="base" hangingPunct="0">
                <a:spcBef>
                  <a:spcPct val="0"/>
                </a:spcBef>
                <a:spcAft>
                  <a:spcPct val="0"/>
                </a:spcAft>
              </a:pPr>
              <a:endParaRPr lang="en-US">
                <a:solidFill>
                  <a:srgbClr val="000000"/>
                </a:solidFill>
                <a:latin typeface="Calibri" pitchFamily="34" charset="0"/>
              </a:endParaRPr>
            </a:p>
          </p:txBody>
        </p:sp>
      </p:grpSp>
      <p:sp>
        <p:nvSpPr>
          <p:cNvPr id="1027" name="Rectangle 25"/>
          <p:cNvSpPr>
            <a:spLocks noGrp="1" noChangeArrowheads="1"/>
          </p:cNvSpPr>
          <p:nvPr>
            <p:ph type="title"/>
          </p:nvPr>
        </p:nvSpPr>
        <p:spPr bwMode="auto">
          <a:xfrm>
            <a:off x="11430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26"/>
          <p:cNvSpPr>
            <a:spLocks noGrp="1" noChangeArrowheads="1"/>
          </p:cNvSpPr>
          <p:nvPr>
            <p:ph type="body" idx="1"/>
          </p:nvPr>
        </p:nvSpPr>
        <p:spPr bwMode="auto">
          <a:xfrm>
            <a:off x="914400" y="1219200"/>
            <a:ext cx="8229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98259418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iming>
    <p:tnLst>
      <p:par>
        <p:cTn id="1" dur="indefinite" restart="never" nodeType="tmRoot"/>
      </p:par>
    </p:tnLst>
  </p:timing>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defRPr>
      </a:lvl2pPr>
      <a:lvl3pPr algn="ctr" rtl="0" eaLnBrk="0" fontAlgn="base" hangingPunct="0">
        <a:spcBef>
          <a:spcPct val="0"/>
        </a:spcBef>
        <a:spcAft>
          <a:spcPct val="0"/>
        </a:spcAft>
        <a:defRPr kumimoji="1" sz="4400">
          <a:solidFill>
            <a:schemeClr val="tx2"/>
          </a:solidFill>
          <a:latin typeface="Times New Roman" pitchFamily="18" charset="0"/>
        </a:defRPr>
      </a:lvl3pPr>
      <a:lvl4pPr algn="ctr" rtl="0" eaLnBrk="0" fontAlgn="base" hangingPunct="0">
        <a:spcBef>
          <a:spcPct val="0"/>
        </a:spcBef>
        <a:spcAft>
          <a:spcPct val="0"/>
        </a:spcAft>
        <a:defRPr kumimoji="1" sz="4400">
          <a:solidFill>
            <a:schemeClr val="tx2"/>
          </a:solidFill>
          <a:latin typeface="Times New Roman" pitchFamily="18" charset="0"/>
        </a:defRPr>
      </a:lvl4pPr>
      <a:lvl5pPr algn="ctr" rtl="0" eaLnBrk="0" fontAlgn="base" hangingPunct="0">
        <a:spcBef>
          <a:spcPct val="0"/>
        </a:spcBef>
        <a:spcAft>
          <a:spcPct val="0"/>
        </a:spcAft>
        <a:defRPr kumimoji="1" sz="4400">
          <a:solidFill>
            <a:schemeClr val="tx2"/>
          </a:solidFill>
          <a:latin typeface="Times New Roman" pitchFamily="18" charset="0"/>
        </a:defRPr>
      </a:lvl5pPr>
      <a:lvl6pPr marL="457200" algn="ctr" rtl="0" eaLnBrk="0" fontAlgn="base" hangingPunct="0">
        <a:spcBef>
          <a:spcPct val="0"/>
        </a:spcBef>
        <a:spcAft>
          <a:spcPct val="0"/>
        </a:spcAft>
        <a:defRPr kumimoji="1" sz="4400">
          <a:solidFill>
            <a:schemeClr val="tx2"/>
          </a:solidFill>
          <a:latin typeface="Times New Roman" pitchFamily="18" charset="0"/>
        </a:defRPr>
      </a:lvl6pPr>
      <a:lvl7pPr marL="914400" algn="ctr" rtl="0" eaLnBrk="0" fontAlgn="base" hangingPunct="0">
        <a:spcBef>
          <a:spcPct val="0"/>
        </a:spcBef>
        <a:spcAft>
          <a:spcPct val="0"/>
        </a:spcAft>
        <a:defRPr kumimoji="1" sz="4400">
          <a:solidFill>
            <a:schemeClr val="tx2"/>
          </a:solidFill>
          <a:latin typeface="Times New Roman" pitchFamily="18" charset="0"/>
        </a:defRPr>
      </a:lvl7pPr>
      <a:lvl8pPr marL="1371600" algn="ctr" rtl="0" eaLnBrk="0" fontAlgn="base" hangingPunct="0">
        <a:spcBef>
          <a:spcPct val="0"/>
        </a:spcBef>
        <a:spcAft>
          <a:spcPct val="0"/>
        </a:spcAft>
        <a:defRPr kumimoji="1" sz="4400">
          <a:solidFill>
            <a:schemeClr val="tx2"/>
          </a:solidFill>
          <a:latin typeface="Times New Roman" pitchFamily="18" charset="0"/>
        </a:defRPr>
      </a:lvl8pPr>
      <a:lvl9pPr marL="1828800" algn="ctr"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Font typeface="Arial" charset="0"/>
        <a:buChar char="■"/>
        <a:defRPr kumimoji="1" sz="40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4000">
          <a:solidFill>
            <a:schemeClr val="tx1"/>
          </a:solidFill>
          <a:latin typeface="+mn-lt"/>
        </a:defRPr>
      </a:lvl2pPr>
      <a:lvl3pPr marL="1143000" indent="-228600" algn="l" rtl="0" eaLnBrk="0" fontAlgn="base" hangingPunct="0">
        <a:spcBef>
          <a:spcPct val="20000"/>
        </a:spcBef>
        <a:spcAft>
          <a:spcPct val="0"/>
        </a:spcAft>
        <a:buChar char="•"/>
        <a:defRPr kumimoji="1" sz="4000">
          <a:solidFill>
            <a:schemeClr val="tx1"/>
          </a:solidFill>
          <a:latin typeface="+mn-lt"/>
        </a:defRPr>
      </a:lvl3pPr>
      <a:lvl4pPr marL="1600200" indent="-228600" algn="l" rtl="0" eaLnBrk="0" fontAlgn="base" hangingPunct="0">
        <a:spcBef>
          <a:spcPct val="20000"/>
        </a:spcBef>
        <a:spcAft>
          <a:spcPct val="0"/>
        </a:spcAft>
        <a:buChar char="•"/>
        <a:defRPr kumimoji="1" sz="4000">
          <a:solidFill>
            <a:schemeClr val="tx1"/>
          </a:solidFill>
          <a:latin typeface="+mn-lt"/>
        </a:defRPr>
      </a:lvl4pPr>
      <a:lvl5pPr marL="2057400" indent="-228600" algn="l" rtl="0" eaLnBrk="0" fontAlgn="base" hangingPunct="0">
        <a:spcBef>
          <a:spcPct val="20000"/>
        </a:spcBef>
        <a:spcAft>
          <a:spcPct val="0"/>
        </a:spcAft>
        <a:buChar char="•"/>
        <a:defRPr kumimoji="1" sz="4000">
          <a:solidFill>
            <a:schemeClr val="tx1"/>
          </a:solidFill>
          <a:latin typeface="+mn-lt"/>
        </a:defRPr>
      </a:lvl5pPr>
      <a:lvl6pPr marL="2514600" indent="-228600" algn="l" rtl="0" eaLnBrk="0" fontAlgn="base" hangingPunct="0">
        <a:spcBef>
          <a:spcPct val="20000"/>
        </a:spcBef>
        <a:spcAft>
          <a:spcPct val="0"/>
        </a:spcAft>
        <a:buChar char="•"/>
        <a:defRPr kumimoji="1" sz="4000">
          <a:solidFill>
            <a:schemeClr val="tx1"/>
          </a:solidFill>
          <a:latin typeface="+mn-lt"/>
        </a:defRPr>
      </a:lvl6pPr>
      <a:lvl7pPr marL="2971800" indent="-228600" algn="l" rtl="0" eaLnBrk="0" fontAlgn="base" hangingPunct="0">
        <a:spcBef>
          <a:spcPct val="20000"/>
        </a:spcBef>
        <a:spcAft>
          <a:spcPct val="0"/>
        </a:spcAft>
        <a:buChar char="•"/>
        <a:defRPr kumimoji="1" sz="4000">
          <a:solidFill>
            <a:schemeClr val="tx1"/>
          </a:solidFill>
          <a:latin typeface="+mn-lt"/>
        </a:defRPr>
      </a:lvl7pPr>
      <a:lvl8pPr marL="3429000" indent="-228600" algn="l" rtl="0" eaLnBrk="0" fontAlgn="base" hangingPunct="0">
        <a:spcBef>
          <a:spcPct val="20000"/>
        </a:spcBef>
        <a:spcAft>
          <a:spcPct val="0"/>
        </a:spcAft>
        <a:buChar char="•"/>
        <a:defRPr kumimoji="1" sz="4000">
          <a:solidFill>
            <a:schemeClr val="tx1"/>
          </a:solidFill>
          <a:latin typeface="+mn-lt"/>
        </a:defRPr>
      </a:lvl8pPr>
      <a:lvl9pPr marL="3886200" indent="-228600" algn="l" rtl="0" eaLnBrk="0" fontAlgn="base" hangingPunct="0">
        <a:spcBef>
          <a:spcPct val="20000"/>
        </a:spcBef>
        <a:spcAft>
          <a:spcPct val="0"/>
        </a:spcAft>
        <a:buChar char="•"/>
        <a:defRPr kumimoji="1" sz="4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8.jpe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idx="1"/>
          </p:nvPr>
        </p:nvSpPr>
        <p:spPr>
          <a:xfrm>
            <a:off x="838200" y="152400"/>
            <a:ext cx="8305800" cy="6705600"/>
          </a:xfrm>
        </p:spPr>
        <p:txBody>
          <a:bodyPr/>
          <a:lstStyle/>
          <a:p>
            <a:pPr>
              <a:lnSpc>
                <a:spcPct val="90000"/>
              </a:lnSpc>
            </a:pPr>
            <a:r>
              <a:rPr lang="en-US" u="sng" smtClean="0"/>
              <a:t>Essential Question</a:t>
            </a:r>
            <a:r>
              <a:rPr lang="en-US" smtClean="0"/>
              <a:t>:</a:t>
            </a:r>
          </a:p>
          <a:p>
            <a:pPr lvl="1">
              <a:lnSpc>
                <a:spcPct val="90000"/>
              </a:lnSpc>
            </a:pPr>
            <a:r>
              <a:rPr lang="en-US" smtClean="0"/>
              <a:t>What role did the United States play in fighting in Europe during World War II? </a:t>
            </a:r>
          </a:p>
          <a:p>
            <a:pPr>
              <a:lnSpc>
                <a:spcPct val="90000"/>
              </a:lnSpc>
            </a:pPr>
            <a:endParaRPr lang="en-US" smtClean="0"/>
          </a:p>
          <a:p>
            <a:pPr>
              <a:lnSpc>
                <a:spcPct val="90000"/>
              </a:lnSpc>
            </a:pPr>
            <a:r>
              <a:rPr lang="en-US" u="sng" smtClean="0">
                <a:solidFill>
                  <a:schemeClr val="folHlink"/>
                </a:solidFill>
              </a:rPr>
              <a:t>Warm-Up Question</a:t>
            </a:r>
            <a:r>
              <a:rPr lang="en-US" smtClean="0">
                <a:solidFill>
                  <a:schemeClr val="folHlink"/>
                </a:solidFill>
              </a:rPr>
              <a:t>:</a:t>
            </a:r>
          </a:p>
          <a:p>
            <a:pPr lvl="1">
              <a:lnSpc>
                <a:spcPct val="90000"/>
              </a:lnSpc>
            </a:pPr>
            <a:r>
              <a:rPr lang="en-US" smtClean="0">
                <a:solidFill>
                  <a:schemeClr val="folHlink"/>
                </a:solidFill>
              </a:rPr>
              <a:t>Define each term:</a:t>
            </a:r>
          </a:p>
          <a:p>
            <a:pPr marL="914400" lvl="2" indent="0">
              <a:lnSpc>
                <a:spcPct val="90000"/>
              </a:lnSpc>
            </a:pPr>
            <a:r>
              <a:rPr lang="en-US" smtClean="0">
                <a:solidFill>
                  <a:srgbClr val="0000CC"/>
                </a:solidFill>
              </a:rPr>
              <a:t>Neutrality Acts, 1935-1937</a:t>
            </a:r>
          </a:p>
          <a:p>
            <a:pPr marL="914400" lvl="2" indent="0">
              <a:lnSpc>
                <a:spcPct val="90000"/>
              </a:lnSpc>
            </a:pPr>
            <a:r>
              <a:rPr lang="en-US" smtClean="0">
                <a:solidFill>
                  <a:srgbClr val="006600"/>
                </a:solidFill>
              </a:rPr>
              <a:t>Cash &amp; Carry Program, 1939</a:t>
            </a:r>
          </a:p>
          <a:p>
            <a:pPr marL="914400" lvl="2" indent="0">
              <a:lnSpc>
                <a:spcPct val="90000"/>
              </a:lnSpc>
            </a:pPr>
            <a:r>
              <a:rPr lang="en-US" smtClean="0">
                <a:solidFill>
                  <a:srgbClr val="660066"/>
                </a:solidFill>
              </a:rPr>
              <a:t>Lend-Lease Program, 1941</a:t>
            </a:r>
          </a:p>
        </p:txBody>
      </p:sp>
    </p:spTree>
    <p:custDataLst>
      <p:tags r:id="rId1"/>
    </p:custDataLst>
    <p:extLst>
      <p:ext uri="{BB962C8B-B14F-4D97-AF65-F5344CB8AC3E}">
        <p14:creationId xmlns:p14="http://schemas.microsoft.com/office/powerpoint/2010/main" val="15625407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5" descr="20406"/>
          <p:cNvPicPr>
            <a:picLocks noChangeAspect="1" noChangeArrowheads="1"/>
          </p:cNvPicPr>
          <p:nvPr/>
        </p:nvPicPr>
        <p:blipFill>
          <a:blip r:embed="rId2">
            <a:extLst>
              <a:ext uri="{28A0092B-C50C-407E-A947-70E740481C1C}">
                <a14:useLocalDpi xmlns:a14="http://schemas.microsoft.com/office/drawing/2010/main" val="0"/>
              </a:ext>
            </a:extLst>
          </a:blip>
          <a:srcRect t="2637"/>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7328" name="AutoShape 16"/>
          <p:cNvSpPr>
            <a:spLocks noChangeArrowheads="1"/>
          </p:cNvSpPr>
          <p:nvPr/>
        </p:nvSpPr>
        <p:spPr bwMode="auto">
          <a:xfrm>
            <a:off x="4876800" y="152400"/>
            <a:ext cx="4191000" cy="1371600"/>
          </a:xfrm>
          <a:prstGeom prst="wedgeRectCallout">
            <a:avLst>
              <a:gd name="adj1" fmla="val -71366"/>
              <a:gd name="adj2" fmla="val 61111"/>
            </a:avLst>
          </a:prstGeom>
          <a:solidFill>
            <a:srgbClr val="FFCC99"/>
          </a:solidFill>
          <a:ln w="38100">
            <a:solidFill>
              <a:schemeClr val="tx1"/>
            </a:solidFill>
            <a:miter lim="800000"/>
            <a:headEnd/>
            <a:tailEnd/>
          </a:ln>
        </p:spPr>
        <p:txBody>
          <a:bodyPr/>
          <a:lstStyle/>
          <a:p>
            <a:pPr algn="ctr">
              <a:lnSpc>
                <a:spcPct val="80000"/>
              </a:lnSpc>
            </a:pPr>
            <a:r>
              <a:rPr kumimoji="1" lang="en-US" sz="3600"/>
              <a:t>Japan dominated the western half of the Pacific Ocean</a:t>
            </a:r>
          </a:p>
        </p:txBody>
      </p:sp>
    </p:spTree>
    <p:extLst>
      <p:ext uri="{BB962C8B-B14F-4D97-AF65-F5344CB8AC3E}">
        <p14:creationId xmlns:p14="http://schemas.microsoft.com/office/powerpoint/2010/main" val="32489076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97328"/>
                                        </p:tgtEl>
                                        <p:attrNameLst>
                                          <p:attrName>style.visibility</p:attrName>
                                        </p:attrNameLst>
                                      </p:cBhvr>
                                      <p:to>
                                        <p:strVal val="visible"/>
                                      </p:to>
                                    </p:set>
                                    <p:anim calcmode="lin" valueType="num">
                                      <p:cBhvr>
                                        <p:cTn id="7" dur="500" fill="hold"/>
                                        <p:tgtEl>
                                          <p:spTgt spid="397328"/>
                                        </p:tgtEl>
                                        <p:attrNameLst>
                                          <p:attrName>ppt_w</p:attrName>
                                        </p:attrNameLst>
                                      </p:cBhvr>
                                      <p:tavLst>
                                        <p:tav tm="0">
                                          <p:val>
                                            <p:fltVal val="0"/>
                                          </p:val>
                                        </p:tav>
                                        <p:tav tm="100000">
                                          <p:val>
                                            <p:strVal val="#ppt_w"/>
                                          </p:val>
                                        </p:tav>
                                      </p:tavLst>
                                    </p:anim>
                                    <p:anim calcmode="lin" valueType="num">
                                      <p:cBhvr>
                                        <p:cTn id="8" dur="500" fill="hold"/>
                                        <p:tgtEl>
                                          <p:spTgt spid="397328"/>
                                        </p:tgtEl>
                                        <p:attrNameLst>
                                          <p:attrName>ppt_h</p:attrName>
                                        </p:attrNameLst>
                                      </p:cBhvr>
                                      <p:tavLst>
                                        <p:tav tm="0">
                                          <p:val>
                                            <p:fltVal val="0"/>
                                          </p:val>
                                        </p:tav>
                                        <p:tav tm="100000">
                                          <p:val>
                                            <p:strVal val="#ppt_h"/>
                                          </p:val>
                                        </p:tav>
                                      </p:tavLst>
                                    </p:anim>
                                    <p:animEffect transition="in" filter="fade">
                                      <p:cBhvr>
                                        <p:cTn id="9" dur="500"/>
                                        <p:tgtEl>
                                          <p:spTgt spid="3973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3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r>
              <a:rPr lang="en-US" sz="4000" u="sng" dirty="0" smtClean="0">
                <a:latin typeface="Calibri" pitchFamily="34" charset="0"/>
              </a:rPr>
              <a:t>Fighting on the European Battlefront</a:t>
            </a:r>
            <a:r>
              <a:rPr lang="en-US" sz="4000" dirty="0" smtClean="0">
                <a:latin typeface="Calibri" pitchFamily="34" charset="0"/>
              </a:rPr>
              <a:t>: </a:t>
            </a:r>
            <a:br>
              <a:rPr lang="en-US" sz="4000" dirty="0" smtClean="0">
                <a:latin typeface="Calibri" pitchFamily="34" charset="0"/>
              </a:rPr>
            </a:br>
            <a:r>
              <a:rPr lang="en-US" sz="4000" dirty="0" smtClean="0">
                <a:latin typeface="Calibri" pitchFamily="34" charset="0"/>
              </a:rPr>
              <a:t>U.S. Military Strategy in Early 1942</a:t>
            </a:r>
          </a:p>
        </p:txBody>
      </p:sp>
      <p:sp>
        <p:nvSpPr>
          <p:cNvPr id="3" name="Content Placeholder 2"/>
          <p:cNvSpPr>
            <a:spLocks noGrp="1"/>
          </p:cNvSpPr>
          <p:nvPr>
            <p:ph idx="1"/>
          </p:nvPr>
        </p:nvSpPr>
        <p:spPr/>
        <p:txBody>
          <a:bodyPr>
            <a:normAutofit fontScale="92500" lnSpcReduction="20000"/>
          </a:bodyPr>
          <a:lstStyle/>
          <a:p>
            <a:pPr lvl="0"/>
            <a:r>
              <a:rPr lang="en-US" dirty="0"/>
              <a:t>FDR and Churchill met for two weeks plotting their war strategy; the leaders agreed that </a:t>
            </a:r>
            <a:r>
              <a:rPr lang="en-US" u="sng" dirty="0"/>
              <a:t>defeating Hitler would be their top priority</a:t>
            </a:r>
            <a:r>
              <a:rPr lang="en-US" dirty="0"/>
              <a:t>. Once Europe was freed, Allied forces could be redeployed to help the U.S. defeat Japan. The plan was set. </a:t>
            </a:r>
          </a:p>
          <a:p>
            <a:pPr lvl="0"/>
            <a:r>
              <a:rPr lang="en-US" dirty="0"/>
              <a:t>President Roosevelt knew that the first </a:t>
            </a:r>
            <a:r>
              <a:rPr lang="en-US" dirty="0" smtClean="0"/>
              <a:t>step </a:t>
            </a:r>
            <a:r>
              <a:rPr lang="en-US" dirty="0"/>
              <a:t>towards victory in Europe was to secure the trans-Atlantic supply lines</a:t>
            </a:r>
            <a:r>
              <a:rPr lang="en-US" dirty="0" smtClean="0"/>
              <a:t>.</a:t>
            </a:r>
            <a:endParaRPr lang="en-US" dirty="0"/>
          </a:p>
        </p:txBody>
      </p:sp>
    </p:spTree>
    <p:extLst>
      <p:ext uri="{BB962C8B-B14F-4D97-AF65-F5344CB8AC3E}">
        <p14:creationId xmlns:p14="http://schemas.microsoft.com/office/powerpoint/2010/main" val="25277024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u="sng" dirty="0" smtClean="0">
                <a:latin typeface="Calibri" pitchFamily="34" charset="0"/>
              </a:rPr>
              <a:t>Fighting on the European Battlefront</a:t>
            </a:r>
            <a:r>
              <a:rPr lang="en-US" sz="3600" dirty="0" smtClean="0">
                <a:latin typeface="Calibri" pitchFamily="34" charset="0"/>
              </a:rPr>
              <a:t>: </a:t>
            </a:r>
            <a:br>
              <a:rPr lang="en-US" sz="3600" dirty="0" smtClean="0">
                <a:latin typeface="Calibri" pitchFamily="34" charset="0"/>
              </a:rPr>
            </a:br>
            <a:r>
              <a:rPr lang="en-US" sz="3600" dirty="0" smtClean="0">
                <a:latin typeface="Calibri" pitchFamily="34" charset="0"/>
              </a:rPr>
              <a:t>U.S. Military Strategy in Early 1942</a:t>
            </a:r>
            <a:endParaRPr lang="en-US" sz="3600" dirty="0"/>
          </a:p>
        </p:txBody>
      </p:sp>
      <p:sp>
        <p:nvSpPr>
          <p:cNvPr id="3" name="Content Placeholder 2"/>
          <p:cNvSpPr>
            <a:spLocks noGrp="1"/>
          </p:cNvSpPr>
          <p:nvPr>
            <p:ph idx="1"/>
          </p:nvPr>
        </p:nvSpPr>
        <p:spPr/>
        <p:txBody>
          <a:bodyPr/>
          <a:lstStyle/>
          <a:p>
            <a:pPr lvl="0"/>
            <a:r>
              <a:rPr lang="en-US" dirty="0" smtClean="0"/>
              <a:t>A major breakthrough came when the British cracked Germany’s coded communications. As a result, the </a:t>
            </a:r>
            <a:r>
              <a:rPr lang="en-US" u="sng" dirty="0" smtClean="0"/>
              <a:t>Battle of the Atlantic</a:t>
            </a:r>
            <a:r>
              <a:rPr lang="en-US" dirty="0" smtClean="0"/>
              <a:t> swung in favor of the Allies and the German U-boat threat was neutralized.</a:t>
            </a:r>
          </a:p>
        </p:txBody>
      </p:sp>
    </p:spTree>
    <p:extLst>
      <p:ext uri="{BB962C8B-B14F-4D97-AF65-F5344CB8AC3E}">
        <p14:creationId xmlns:p14="http://schemas.microsoft.com/office/powerpoint/2010/main" val="4224239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endParaRPr lang="en-US" smtClean="0"/>
          </a:p>
        </p:txBody>
      </p:sp>
      <p:sp>
        <p:nvSpPr>
          <p:cNvPr id="14339" name="Rectangle 3"/>
          <p:cNvSpPr>
            <a:spLocks noGrp="1" noChangeArrowheads="1"/>
          </p:cNvSpPr>
          <p:nvPr>
            <p:ph idx="1"/>
          </p:nvPr>
        </p:nvSpPr>
        <p:spPr/>
        <p:txBody>
          <a:bodyPr/>
          <a:lstStyle/>
          <a:p>
            <a:endParaRPr lang="en-US" smtClean="0"/>
          </a:p>
        </p:txBody>
      </p:sp>
      <p:pic>
        <p:nvPicPr>
          <p:cNvPr id="14340" name="Picture 4" descr="20402"/>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0" y="0"/>
            <a:ext cx="9144000" cy="691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 Box 5"/>
          <p:cNvSpPr txBox="1">
            <a:spLocks noChangeArrowheads="1"/>
          </p:cNvSpPr>
          <p:nvPr/>
        </p:nvSpPr>
        <p:spPr bwMode="auto">
          <a:xfrm>
            <a:off x="0" y="6324600"/>
            <a:ext cx="6172200" cy="569913"/>
          </a:xfrm>
          <a:prstGeom prst="rect">
            <a:avLst/>
          </a:prstGeom>
          <a:solidFill>
            <a:srgbClr val="FFFFCC"/>
          </a:solidFill>
          <a:ln w="38100">
            <a:solidFill>
              <a:schemeClr val="tx1"/>
            </a:solidFill>
            <a:miter lim="800000"/>
            <a:headEnd/>
            <a:tailEnd/>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ct val="80000"/>
              </a:lnSpc>
              <a:spcBef>
                <a:spcPct val="50000"/>
              </a:spcBef>
            </a:pPr>
            <a:r>
              <a:rPr lang="en-US" sz="3600"/>
              <a:t>The Battle of the Atlantic, 1942</a:t>
            </a:r>
          </a:p>
        </p:txBody>
      </p:sp>
    </p:spTree>
    <p:extLst>
      <p:ext uri="{BB962C8B-B14F-4D97-AF65-F5344CB8AC3E}">
        <p14:creationId xmlns:p14="http://schemas.microsoft.com/office/powerpoint/2010/main" val="36506061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p:cNvSpPr>
            <a:spLocks noGrp="1" noChangeArrowheads="1"/>
          </p:cNvSpPr>
          <p:nvPr>
            <p:ph type="title"/>
          </p:nvPr>
        </p:nvSpPr>
        <p:spPr>
          <a:noFill/>
        </p:spPr>
        <p:txBody>
          <a:bodyPr>
            <a:normAutofit fontScale="90000"/>
          </a:bodyPr>
          <a:lstStyle/>
          <a:p>
            <a:r>
              <a:rPr lang="en-US" sz="4000" u="sng" dirty="0" smtClean="0">
                <a:latin typeface="Calibri" pitchFamily="34" charset="0"/>
              </a:rPr>
              <a:t>Fighting on the European Battlefront</a:t>
            </a:r>
            <a:r>
              <a:rPr lang="en-US" sz="4000" dirty="0" smtClean="0">
                <a:latin typeface="Calibri" pitchFamily="34" charset="0"/>
              </a:rPr>
              <a:t>: </a:t>
            </a:r>
            <a:br>
              <a:rPr lang="en-US" sz="4000" dirty="0" smtClean="0">
                <a:latin typeface="Calibri" pitchFamily="34" charset="0"/>
              </a:rPr>
            </a:br>
            <a:r>
              <a:rPr lang="en-US" sz="4000" dirty="0" smtClean="0">
                <a:latin typeface="Calibri" pitchFamily="34" charset="0"/>
              </a:rPr>
              <a:t>Fighting in Europe, 1942-1943</a:t>
            </a:r>
          </a:p>
        </p:txBody>
      </p:sp>
      <p:sp>
        <p:nvSpPr>
          <p:cNvPr id="2" name="Content Placeholder 1"/>
          <p:cNvSpPr>
            <a:spLocks noGrp="1"/>
          </p:cNvSpPr>
          <p:nvPr>
            <p:ph idx="1"/>
          </p:nvPr>
        </p:nvSpPr>
        <p:spPr/>
        <p:txBody>
          <a:bodyPr>
            <a:normAutofit fontScale="85000" lnSpcReduction="20000"/>
          </a:bodyPr>
          <a:lstStyle/>
          <a:p>
            <a:pPr lvl="0"/>
            <a:r>
              <a:rPr lang="en-US" dirty="0"/>
              <a:t>The Allies’ first land offensive came in November 1942. U.S. General Dwight Eisenhower led 107,000 Allied troops ashore in Morocco and Algeria in </a:t>
            </a:r>
            <a:r>
              <a:rPr lang="en-US" u="sng" dirty="0"/>
              <a:t>North Africa</a:t>
            </a:r>
            <a:r>
              <a:rPr lang="en-US" dirty="0"/>
              <a:t>. The Allies prevailed and the Germans were forced to retreat.  </a:t>
            </a:r>
          </a:p>
          <a:p>
            <a:pPr lvl="0"/>
            <a:r>
              <a:rPr lang="en-US" dirty="0"/>
              <a:t>While the U.S. and Britain (the “Western Allies”) were fighting in North Africa, the Soviet Red Army refused to surrender the city of </a:t>
            </a:r>
            <a:r>
              <a:rPr lang="en-US" u="sng" dirty="0"/>
              <a:t>Stalingrad</a:t>
            </a:r>
            <a:r>
              <a:rPr lang="en-US" dirty="0"/>
              <a:t>. After the battle, the victorious Soviet army began a steady march westward towards Germany</a:t>
            </a:r>
            <a:r>
              <a:rPr lang="en-US" dirty="0" smtClean="0"/>
              <a:t>.</a:t>
            </a:r>
            <a:endParaRPr lang="en-US" dirty="0"/>
          </a:p>
        </p:txBody>
      </p:sp>
    </p:spTree>
    <p:extLst>
      <p:ext uri="{BB962C8B-B14F-4D97-AF65-F5344CB8AC3E}">
        <p14:creationId xmlns:p14="http://schemas.microsoft.com/office/powerpoint/2010/main" val="42411413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latin typeface="Calibri" pitchFamily="34" charset="0"/>
              </a:rPr>
              <a:t>Fighting on the European Battlefront</a:t>
            </a:r>
            <a:r>
              <a:rPr lang="en-US" dirty="0" smtClean="0">
                <a:latin typeface="Calibri" pitchFamily="34" charset="0"/>
              </a:rPr>
              <a:t>: </a:t>
            </a:r>
            <a:br>
              <a:rPr lang="en-US" dirty="0" smtClean="0">
                <a:latin typeface="Calibri" pitchFamily="34" charset="0"/>
              </a:rPr>
            </a:br>
            <a:r>
              <a:rPr lang="en-US" dirty="0" smtClean="0">
                <a:latin typeface="Calibri" pitchFamily="34" charset="0"/>
              </a:rPr>
              <a:t>Fighting in Europe, 1942-1943</a:t>
            </a:r>
            <a:endParaRPr lang="en-US" dirty="0"/>
          </a:p>
        </p:txBody>
      </p:sp>
      <p:sp>
        <p:nvSpPr>
          <p:cNvPr id="3" name="Content Placeholder 2"/>
          <p:cNvSpPr>
            <a:spLocks noGrp="1"/>
          </p:cNvSpPr>
          <p:nvPr>
            <p:ph idx="1"/>
          </p:nvPr>
        </p:nvSpPr>
        <p:spPr/>
        <p:txBody>
          <a:bodyPr>
            <a:normAutofit fontScale="85000" lnSpcReduction="20000"/>
          </a:bodyPr>
          <a:lstStyle/>
          <a:p>
            <a:pPr lvl="0"/>
            <a:r>
              <a:rPr lang="en-US" dirty="0"/>
              <a:t>By the summer of 1943, Allied war planes were bombing German cities. Most attacks were aimed at military and industrial targets, but increasingly Allied air forces target civilian centers for so called “</a:t>
            </a:r>
            <a:r>
              <a:rPr lang="en-US" u="sng" dirty="0"/>
              <a:t>terror bombing</a:t>
            </a:r>
            <a:r>
              <a:rPr lang="en-US" dirty="0"/>
              <a:t>” designed to demoralize the German public.</a:t>
            </a:r>
          </a:p>
          <a:p>
            <a:r>
              <a:rPr lang="en-US" dirty="0"/>
              <a:t>In July 1943, Allied troops invaded Italy in Operation Husky. By April 1945, Axis forces were removed from Italy and Italian dictator </a:t>
            </a:r>
            <a:r>
              <a:rPr lang="en-US" u="sng" dirty="0"/>
              <a:t>Benito Mussolini was captured and executed</a:t>
            </a:r>
            <a:r>
              <a:rPr lang="en-US" dirty="0"/>
              <a:t>.</a:t>
            </a:r>
          </a:p>
        </p:txBody>
      </p:sp>
    </p:spTree>
    <p:extLst>
      <p:ext uri="{BB962C8B-B14F-4D97-AF65-F5344CB8AC3E}">
        <p14:creationId xmlns:p14="http://schemas.microsoft.com/office/powerpoint/2010/main" val="2800043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endParaRPr lang="en-US" smtClean="0"/>
          </a:p>
        </p:txBody>
      </p:sp>
      <p:sp>
        <p:nvSpPr>
          <p:cNvPr id="16387" name="Rectangle 3"/>
          <p:cNvSpPr>
            <a:spLocks noGrp="1" noChangeArrowheads="1"/>
          </p:cNvSpPr>
          <p:nvPr>
            <p:ph idx="1"/>
          </p:nvPr>
        </p:nvSpPr>
        <p:spPr/>
        <p:txBody>
          <a:bodyPr/>
          <a:lstStyle/>
          <a:p>
            <a:endParaRPr lang="en-US" smtClean="0"/>
          </a:p>
        </p:txBody>
      </p:sp>
      <p:pic>
        <p:nvPicPr>
          <p:cNvPr id="16388" name="Picture 4" descr="20404"/>
          <p:cNvPicPr>
            <a:picLocks noChangeAspect="1" noChangeArrowheads="1"/>
          </p:cNvPicPr>
          <p:nvPr/>
        </p:nvPicPr>
        <p:blipFill>
          <a:blip r:embed="rId2">
            <a:extLst>
              <a:ext uri="{28A0092B-C50C-407E-A947-70E740481C1C}">
                <a14:useLocalDpi xmlns:a14="http://schemas.microsoft.com/office/drawing/2010/main" val="0"/>
              </a:ext>
            </a:extLst>
          </a:blip>
          <a:srcRect t="4120" b="3197"/>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 Box 5"/>
          <p:cNvSpPr txBox="1">
            <a:spLocks noChangeArrowheads="1"/>
          </p:cNvSpPr>
          <p:nvPr/>
        </p:nvSpPr>
        <p:spPr bwMode="auto">
          <a:xfrm>
            <a:off x="0" y="0"/>
            <a:ext cx="3810000" cy="569913"/>
          </a:xfrm>
          <a:prstGeom prst="rect">
            <a:avLst/>
          </a:prstGeom>
          <a:solidFill>
            <a:srgbClr val="FFFFCC"/>
          </a:solidFill>
          <a:ln w="38100">
            <a:solidFill>
              <a:schemeClr val="tx1"/>
            </a:solidFill>
            <a:miter lim="800000"/>
            <a:headEnd/>
            <a:tailEnd/>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ct val="80000"/>
              </a:lnSpc>
              <a:spcBef>
                <a:spcPct val="50000"/>
              </a:spcBef>
            </a:pPr>
            <a:r>
              <a:rPr lang="en-US" sz="3600"/>
              <a:t>Europe 1942-1943</a:t>
            </a:r>
          </a:p>
        </p:txBody>
      </p:sp>
    </p:spTree>
    <p:extLst>
      <p:ext uri="{BB962C8B-B14F-4D97-AF65-F5344CB8AC3E}">
        <p14:creationId xmlns:p14="http://schemas.microsoft.com/office/powerpoint/2010/main" val="175564016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noFill/>
        </p:spPr>
        <p:txBody>
          <a:bodyPr>
            <a:normAutofit fontScale="90000"/>
          </a:bodyPr>
          <a:lstStyle/>
          <a:p>
            <a:r>
              <a:rPr lang="en-US" sz="4000" u="sng" dirty="0" smtClean="0">
                <a:latin typeface="Calibri" pitchFamily="34" charset="0"/>
              </a:rPr>
              <a:t>Fighting on the European Battlefront</a:t>
            </a:r>
            <a:r>
              <a:rPr lang="en-US" sz="4000" dirty="0" smtClean="0">
                <a:latin typeface="Calibri" pitchFamily="34" charset="0"/>
              </a:rPr>
              <a:t>: </a:t>
            </a:r>
            <a:br>
              <a:rPr lang="en-US" sz="4000" dirty="0" smtClean="0">
                <a:latin typeface="Calibri" pitchFamily="34" charset="0"/>
              </a:rPr>
            </a:br>
            <a:r>
              <a:rPr lang="en-US" sz="4000" dirty="0" smtClean="0">
                <a:latin typeface="Calibri" pitchFamily="34" charset="0"/>
              </a:rPr>
              <a:t>Winning the War in Europe, 1944-1945</a:t>
            </a:r>
          </a:p>
        </p:txBody>
      </p:sp>
      <p:sp>
        <p:nvSpPr>
          <p:cNvPr id="2" name="Content Placeholder 1"/>
          <p:cNvSpPr>
            <a:spLocks noGrp="1"/>
          </p:cNvSpPr>
          <p:nvPr>
            <p:ph idx="1"/>
          </p:nvPr>
        </p:nvSpPr>
        <p:spPr>
          <a:xfrm>
            <a:off x="762000" y="914400"/>
            <a:ext cx="8382000" cy="5943600"/>
          </a:xfrm>
        </p:spPr>
        <p:txBody>
          <a:bodyPr>
            <a:noAutofit/>
          </a:bodyPr>
          <a:lstStyle/>
          <a:p>
            <a:pPr lvl="0"/>
            <a:r>
              <a:rPr lang="en-US" sz="2700" dirty="0"/>
              <a:t>While the Soviet army marched through Poland and the Allies pushed north through Italy, Allied leaders finalized plans for the invasion of Nazi-occupied France and the liberation of western Europe. The mission was codenamed Operation Overlord, but history would remember it as “</a:t>
            </a:r>
            <a:r>
              <a:rPr lang="en-US" sz="2700" u="sng" dirty="0"/>
              <a:t>D-Day</a:t>
            </a:r>
            <a:r>
              <a:rPr lang="en-US" sz="2700" dirty="0"/>
              <a:t>” (June 6, 1944).  It was the largest military operation ever mounted. </a:t>
            </a:r>
          </a:p>
          <a:p>
            <a:r>
              <a:rPr lang="en-US" sz="2700" dirty="0"/>
              <a:t>Within a month, there were 1 million Allied troops on the continent fighting their way across France. By September 1944, France, Belgium, Luxemburg, and the Netherlands were freed from Nazi control while the Soviet army closed in on Germany from the East</a:t>
            </a:r>
            <a:r>
              <a:rPr lang="en-US" sz="2700" dirty="0" smtClean="0"/>
              <a:t>.</a:t>
            </a:r>
          </a:p>
        </p:txBody>
      </p:sp>
    </p:spTree>
    <p:extLst>
      <p:ext uri="{BB962C8B-B14F-4D97-AF65-F5344CB8AC3E}">
        <p14:creationId xmlns:p14="http://schemas.microsoft.com/office/powerpoint/2010/main" val="25997118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u="sng" dirty="0" smtClean="0">
                <a:latin typeface="Calibri" pitchFamily="34" charset="0"/>
              </a:rPr>
              <a:t>Fighting on the European Battlefront</a:t>
            </a:r>
            <a:r>
              <a:rPr lang="en-US" sz="3600" dirty="0" smtClean="0">
                <a:latin typeface="Calibri" pitchFamily="34" charset="0"/>
              </a:rPr>
              <a:t>: </a:t>
            </a:r>
            <a:br>
              <a:rPr lang="en-US" sz="3600" dirty="0" smtClean="0">
                <a:latin typeface="Calibri" pitchFamily="34" charset="0"/>
              </a:rPr>
            </a:br>
            <a:r>
              <a:rPr lang="en-US" sz="3600" dirty="0" smtClean="0">
                <a:latin typeface="Calibri" pitchFamily="34" charset="0"/>
              </a:rPr>
              <a:t>Winning the War in Europe, 1944-1945</a:t>
            </a:r>
            <a:endParaRPr lang="en-US" sz="3600" dirty="0"/>
          </a:p>
        </p:txBody>
      </p:sp>
      <p:sp>
        <p:nvSpPr>
          <p:cNvPr id="3" name="Content Placeholder 2"/>
          <p:cNvSpPr>
            <a:spLocks noGrp="1"/>
          </p:cNvSpPr>
          <p:nvPr>
            <p:ph idx="1"/>
          </p:nvPr>
        </p:nvSpPr>
        <p:spPr/>
        <p:txBody>
          <a:bodyPr>
            <a:normAutofit fontScale="85000" lnSpcReduction="20000"/>
          </a:bodyPr>
          <a:lstStyle/>
          <a:p>
            <a:pPr lvl="0"/>
            <a:r>
              <a:rPr lang="en-US" dirty="0"/>
              <a:t>The Allies were pushed back at the Battle of the Bulge (outside </a:t>
            </a:r>
            <a:r>
              <a:rPr lang="en-US" dirty="0" err="1"/>
              <a:t>Auchen</a:t>
            </a:r>
            <a:r>
              <a:rPr lang="en-US" dirty="0"/>
              <a:t>, Germany), but in the end the German army was forced to retreat. It would be their last offensive. Hitler’s dream of a thousand year Reich was crumbling. </a:t>
            </a:r>
          </a:p>
          <a:p>
            <a:r>
              <a:rPr lang="en-US" dirty="0"/>
              <a:t>On April 23, the </a:t>
            </a:r>
            <a:r>
              <a:rPr lang="en-US" u="sng" dirty="0"/>
              <a:t>Soviet army stormed the German capital of Berlin</a:t>
            </a:r>
            <a:r>
              <a:rPr lang="en-US" dirty="0"/>
              <a:t> In the face of defeat, Adolf Hitler took his own life rather than surrender. On May 7, 1945, the German High Command surrendered to Allied leaders. </a:t>
            </a:r>
            <a:r>
              <a:rPr lang="en-US" u="sng" dirty="0"/>
              <a:t>The long war in Europe was over</a:t>
            </a:r>
            <a:r>
              <a:rPr lang="en-US" dirty="0"/>
              <a:t>.</a:t>
            </a:r>
          </a:p>
        </p:txBody>
      </p:sp>
    </p:spTree>
    <p:extLst>
      <p:ext uri="{BB962C8B-B14F-4D97-AF65-F5344CB8AC3E}">
        <p14:creationId xmlns:p14="http://schemas.microsoft.com/office/powerpoint/2010/main" val="3299677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20405"/>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a:stretch>
            <a:fillRect/>
          </a:stretch>
        </p:blipFill>
        <p:spPr bwMode="auto">
          <a:xfrm>
            <a:off x="0" y="30163"/>
            <a:ext cx="9144000" cy="682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 Box 5"/>
          <p:cNvSpPr txBox="1">
            <a:spLocks noChangeArrowheads="1"/>
          </p:cNvSpPr>
          <p:nvPr/>
        </p:nvSpPr>
        <p:spPr bwMode="auto">
          <a:xfrm>
            <a:off x="0" y="0"/>
            <a:ext cx="3810000" cy="569913"/>
          </a:xfrm>
          <a:prstGeom prst="rect">
            <a:avLst/>
          </a:prstGeom>
          <a:solidFill>
            <a:srgbClr val="FFFFCC"/>
          </a:solidFill>
          <a:ln w="38100">
            <a:solidFill>
              <a:schemeClr val="tx1"/>
            </a:solidFill>
            <a:miter lim="800000"/>
            <a:headEnd/>
            <a:tailEnd/>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ct val="80000"/>
              </a:lnSpc>
              <a:spcBef>
                <a:spcPct val="50000"/>
              </a:spcBef>
            </a:pPr>
            <a:r>
              <a:rPr lang="en-US" sz="3600"/>
              <a:t>Europe 1944-1945</a:t>
            </a:r>
          </a:p>
        </p:txBody>
      </p:sp>
      <p:sp>
        <p:nvSpPr>
          <p:cNvPr id="389126" name="Rectangle 6"/>
          <p:cNvSpPr>
            <a:spLocks noChangeArrowheads="1"/>
          </p:cNvSpPr>
          <p:nvPr/>
        </p:nvSpPr>
        <p:spPr bwMode="auto">
          <a:xfrm>
            <a:off x="1371600" y="1600200"/>
            <a:ext cx="1219200" cy="1371600"/>
          </a:xfrm>
          <a:prstGeom prst="rect">
            <a:avLst/>
          </a:prstGeom>
          <a:noFill/>
          <a:ln w="114300" cmpd="tri">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38912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9738" y="-3175"/>
            <a:ext cx="6164262" cy="6248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89128" name="Picture 8" descr="After years of fighting against the German enemy, American and Soviet soldiers finally meet u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7010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89129"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0"/>
            <a:ext cx="6858000" cy="7086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89130"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1600" y="0"/>
            <a:ext cx="6858000" cy="7086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951729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89126"/>
                                        </p:tgtEl>
                                        <p:attrNameLst>
                                          <p:attrName>style.visibility</p:attrName>
                                        </p:attrNameLst>
                                      </p:cBhvr>
                                      <p:to>
                                        <p:strVal val="visible"/>
                                      </p:to>
                                    </p:set>
                                    <p:anim calcmode="lin" valueType="num">
                                      <p:cBhvr>
                                        <p:cTn id="7" dur="500" fill="hold"/>
                                        <p:tgtEl>
                                          <p:spTgt spid="389126"/>
                                        </p:tgtEl>
                                        <p:attrNameLst>
                                          <p:attrName>ppt_w</p:attrName>
                                        </p:attrNameLst>
                                      </p:cBhvr>
                                      <p:tavLst>
                                        <p:tav tm="0">
                                          <p:val>
                                            <p:fltVal val="0"/>
                                          </p:val>
                                        </p:tav>
                                        <p:tav tm="100000">
                                          <p:val>
                                            <p:strVal val="#ppt_w"/>
                                          </p:val>
                                        </p:tav>
                                      </p:tavLst>
                                    </p:anim>
                                    <p:anim calcmode="lin" valueType="num">
                                      <p:cBhvr>
                                        <p:cTn id="8" dur="500" fill="hold"/>
                                        <p:tgtEl>
                                          <p:spTgt spid="389126"/>
                                        </p:tgtEl>
                                        <p:attrNameLst>
                                          <p:attrName>ppt_h</p:attrName>
                                        </p:attrNameLst>
                                      </p:cBhvr>
                                      <p:tavLst>
                                        <p:tav tm="0">
                                          <p:val>
                                            <p:fltVal val="0"/>
                                          </p:val>
                                        </p:tav>
                                        <p:tav tm="100000">
                                          <p:val>
                                            <p:strVal val="#ppt_h"/>
                                          </p:val>
                                        </p:tav>
                                      </p:tavLst>
                                    </p:anim>
                                    <p:animEffect transition="in" filter="fade">
                                      <p:cBhvr>
                                        <p:cTn id="9" dur="500"/>
                                        <p:tgtEl>
                                          <p:spTgt spid="389126"/>
                                        </p:tgtEl>
                                      </p:cBhvr>
                                    </p:animEffect>
                                  </p:childTnLst>
                                </p:cTn>
                              </p:par>
                              <p:par>
                                <p:cTn id="10" presetID="53" presetClass="entr" presetSubtype="0" fill="hold" nodeType="withEffect">
                                  <p:stCondLst>
                                    <p:cond delay="0"/>
                                  </p:stCondLst>
                                  <p:childTnLst>
                                    <p:set>
                                      <p:cBhvr>
                                        <p:cTn id="11" dur="1" fill="hold">
                                          <p:stCondLst>
                                            <p:cond delay="0"/>
                                          </p:stCondLst>
                                        </p:cTn>
                                        <p:tgtEl>
                                          <p:spTgt spid="389127"/>
                                        </p:tgtEl>
                                        <p:attrNameLst>
                                          <p:attrName>style.visibility</p:attrName>
                                        </p:attrNameLst>
                                      </p:cBhvr>
                                      <p:to>
                                        <p:strVal val="visible"/>
                                      </p:to>
                                    </p:set>
                                    <p:anim calcmode="lin" valueType="num">
                                      <p:cBhvr>
                                        <p:cTn id="12" dur="500" fill="hold"/>
                                        <p:tgtEl>
                                          <p:spTgt spid="389127"/>
                                        </p:tgtEl>
                                        <p:attrNameLst>
                                          <p:attrName>ppt_w</p:attrName>
                                        </p:attrNameLst>
                                      </p:cBhvr>
                                      <p:tavLst>
                                        <p:tav tm="0">
                                          <p:val>
                                            <p:fltVal val="0"/>
                                          </p:val>
                                        </p:tav>
                                        <p:tav tm="100000">
                                          <p:val>
                                            <p:strVal val="#ppt_w"/>
                                          </p:val>
                                        </p:tav>
                                      </p:tavLst>
                                    </p:anim>
                                    <p:anim calcmode="lin" valueType="num">
                                      <p:cBhvr>
                                        <p:cTn id="13" dur="500" fill="hold"/>
                                        <p:tgtEl>
                                          <p:spTgt spid="389127"/>
                                        </p:tgtEl>
                                        <p:attrNameLst>
                                          <p:attrName>ppt_h</p:attrName>
                                        </p:attrNameLst>
                                      </p:cBhvr>
                                      <p:tavLst>
                                        <p:tav tm="0">
                                          <p:val>
                                            <p:fltVal val="0"/>
                                          </p:val>
                                        </p:tav>
                                        <p:tav tm="100000">
                                          <p:val>
                                            <p:strVal val="#ppt_h"/>
                                          </p:val>
                                        </p:tav>
                                      </p:tavLst>
                                    </p:anim>
                                    <p:animEffect transition="in" filter="fade">
                                      <p:cBhvr>
                                        <p:cTn id="14" dur="500"/>
                                        <p:tgtEl>
                                          <p:spTgt spid="38912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xit" presetSubtype="0" fill="hold" grpId="1" nodeType="clickEffect">
                                  <p:stCondLst>
                                    <p:cond delay="0"/>
                                  </p:stCondLst>
                                  <p:childTnLst>
                                    <p:anim calcmode="lin" valueType="num">
                                      <p:cBhvr>
                                        <p:cTn id="18" dur="500"/>
                                        <p:tgtEl>
                                          <p:spTgt spid="389126"/>
                                        </p:tgtEl>
                                        <p:attrNameLst>
                                          <p:attrName>ppt_w</p:attrName>
                                        </p:attrNameLst>
                                      </p:cBhvr>
                                      <p:tavLst>
                                        <p:tav tm="0">
                                          <p:val>
                                            <p:strVal val="ppt_w"/>
                                          </p:val>
                                        </p:tav>
                                        <p:tav tm="100000">
                                          <p:val>
                                            <p:fltVal val="0"/>
                                          </p:val>
                                        </p:tav>
                                      </p:tavLst>
                                    </p:anim>
                                    <p:anim calcmode="lin" valueType="num">
                                      <p:cBhvr>
                                        <p:cTn id="19" dur="500"/>
                                        <p:tgtEl>
                                          <p:spTgt spid="389126"/>
                                        </p:tgtEl>
                                        <p:attrNameLst>
                                          <p:attrName>ppt_h</p:attrName>
                                        </p:attrNameLst>
                                      </p:cBhvr>
                                      <p:tavLst>
                                        <p:tav tm="0">
                                          <p:val>
                                            <p:strVal val="ppt_h"/>
                                          </p:val>
                                        </p:tav>
                                        <p:tav tm="100000">
                                          <p:val>
                                            <p:fltVal val="0"/>
                                          </p:val>
                                        </p:tav>
                                      </p:tavLst>
                                    </p:anim>
                                    <p:animEffect transition="out" filter="fade">
                                      <p:cBhvr>
                                        <p:cTn id="20" dur="500"/>
                                        <p:tgtEl>
                                          <p:spTgt spid="389126"/>
                                        </p:tgtEl>
                                      </p:cBhvr>
                                    </p:animEffect>
                                    <p:set>
                                      <p:cBhvr>
                                        <p:cTn id="21" dur="1" fill="hold">
                                          <p:stCondLst>
                                            <p:cond delay="499"/>
                                          </p:stCondLst>
                                        </p:cTn>
                                        <p:tgtEl>
                                          <p:spTgt spid="389126"/>
                                        </p:tgtEl>
                                        <p:attrNameLst>
                                          <p:attrName>style.visibility</p:attrName>
                                        </p:attrNameLst>
                                      </p:cBhvr>
                                      <p:to>
                                        <p:strVal val="hidden"/>
                                      </p:to>
                                    </p:set>
                                  </p:childTnLst>
                                </p:cTn>
                              </p:par>
                              <p:par>
                                <p:cTn id="22" presetID="53" presetClass="exit" presetSubtype="0" fill="hold" nodeType="withEffect">
                                  <p:stCondLst>
                                    <p:cond delay="0"/>
                                  </p:stCondLst>
                                  <p:childTnLst>
                                    <p:anim calcmode="lin" valueType="num">
                                      <p:cBhvr>
                                        <p:cTn id="23" dur="500"/>
                                        <p:tgtEl>
                                          <p:spTgt spid="389127"/>
                                        </p:tgtEl>
                                        <p:attrNameLst>
                                          <p:attrName>ppt_w</p:attrName>
                                        </p:attrNameLst>
                                      </p:cBhvr>
                                      <p:tavLst>
                                        <p:tav tm="0">
                                          <p:val>
                                            <p:strVal val="ppt_w"/>
                                          </p:val>
                                        </p:tav>
                                        <p:tav tm="100000">
                                          <p:val>
                                            <p:fltVal val="0"/>
                                          </p:val>
                                        </p:tav>
                                      </p:tavLst>
                                    </p:anim>
                                    <p:anim calcmode="lin" valueType="num">
                                      <p:cBhvr>
                                        <p:cTn id="24" dur="500"/>
                                        <p:tgtEl>
                                          <p:spTgt spid="389127"/>
                                        </p:tgtEl>
                                        <p:attrNameLst>
                                          <p:attrName>ppt_h</p:attrName>
                                        </p:attrNameLst>
                                      </p:cBhvr>
                                      <p:tavLst>
                                        <p:tav tm="0">
                                          <p:val>
                                            <p:strVal val="ppt_h"/>
                                          </p:val>
                                        </p:tav>
                                        <p:tav tm="100000">
                                          <p:val>
                                            <p:fltVal val="0"/>
                                          </p:val>
                                        </p:tav>
                                      </p:tavLst>
                                    </p:anim>
                                    <p:animEffect transition="out" filter="fade">
                                      <p:cBhvr>
                                        <p:cTn id="25" dur="500"/>
                                        <p:tgtEl>
                                          <p:spTgt spid="389127"/>
                                        </p:tgtEl>
                                      </p:cBhvr>
                                    </p:animEffect>
                                    <p:set>
                                      <p:cBhvr>
                                        <p:cTn id="26" dur="1" fill="hold">
                                          <p:stCondLst>
                                            <p:cond delay="499"/>
                                          </p:stCondLst>
                                        </p:cTn>
                                        <p:tgtEl>
                                          <p:spTgt spid="389127"/>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0" fill="hold" nodeType="clickEffect">
                                  <p:stCondLst>
                                    <p:cond delay="0"/>
                                  </p:stCondLst>
                                  <p:childTnLst>
                                    <p:set>
                                      <p:cBhvr>
                                        <p:cTn id="30" dur="1" fill="hold">
                                          <p:stCondLst>
                                            <p:cond delay="0"/>
                                          </p:stCondLst>
                                        </p:cTn>
                                        <p:tgtEl>
                                          <p:spTgt spid="389128"/>
                                        </p:tgtEl>
                                        <p:attrNameLst>
                                          <p:attrName>style.visibility</p:attrName>
                                        </p:attrNameLst>
                                      </p:cBhvr>
                                      <p:to>
                                        <p:strVal val="visible"/>
                                      </p:to>
                                    </p:set>
                                    <p:anim calcmode="lin" valueType="num">
                                      <p:cBhvr>
                                        <p:cTn id="31" dur="500" fill="hold"/>
                                        <p:tgtEl>
                                          <p:spTgt spid="389128"/>
                                        </p:tgtEl>
                                        <p:attrNameLst>
                                          <p:attrName>ppt_w</p:attrName>
                                        </p:attrNameLst>
                                      </p:cBhvr>
                                      <p:tavLst>
                                        <p:tav tm="0">
                                          <p:val>
                                            <p:fltVal val="0"/>
                                          </p:val>
                                        </p:tav>
                                        <p:tav tm="100000">
                                          <p:val>
                                            <p:strVal val="#ppt_w"/>
                                          </p:val>
                                        </p:tav>
                                      </p:tavLst>
                                    </p:anim>
                                    <p:anim calcmode="lin" valueType="num">
                                      <p:cBhvr>
                                        <p:cTn id="32" dur="500" fill="hold"/>
                                        <p:tgtEl>
                                          <p:spTgt spid="389128"/>
                                        </p:tgtEl>
                                        <p:attrNameLst>
                                          <p:attrName>ppt_h</p:attrName>
                                        </p:attrNameLst>
                                      </p:cBhvr>
                                      <p:tavLst>
                                        <p:tav tm="0">
                                          <p:val>
                                            <p:fltVal val="0"/>
                                          </p:val>
                                        </p:tav>
                                        <p:tav tm="100000">
                                          <p:val>
                                            <p:strVal val="#ppt_h"/>
                                          </p:val>
                                        </p:tav>
                                      </p:tavLst>
                                    </p:anim>
                                    <p:animEffect transition="in" filter="fade">
                                      <p:cBhvr>
                                        <p:cTn id="33" dur="500"/>
                                        <p:tgtEl>
                                          <p:spTgt spid="38912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ntr" presetSubtype="0" fill="hold" nodeType="clickEffect">
                                  <p:stCondLst>
                                    <p:cond delay="0"/>
                                  </p:stCondLst>
                                  <p:childTnLst>
                                    <p:set>
                                      <p:cBhvr>
                                        <p:cTn id="37" dur="1" fill="hold">
                                          <p:stCondLst>
                                            <p:cond delay="0"/>
                                          </p:stCondLst>
                                        </p:cTn>
                                        <p:tgtEl>
                                          <p:spTgt spid="389129"/>
                                        </p:tgtEl>
                                        <p:attrNameLst>
                                          <p:attrName>style.visibility</p:attrName>
                                        </p:attrNameLst>
                                      </p:cBhvr>
                                      <p:to>
                                        <p:strVal val="visible"/>
                                      </p:to>
                                    </p:set>
                                    <p:anim calcmode="lin" valueType="num">
                                      <p:cBhvr>
                                        <p:cTn id="38" dur="500" fill="hold"/>
                                        <p:tgtEl>
                                          <p:spTgt spid="389129"/>
                                        </p:tgtEl>
                                        <p:attrNameLst>
                                          <p:attrName>ppt_w</p:attrName>
                                        </p:attrNameLst>
                                      </p:cBhvr>
                                      <p:tavLst>
                                        <p:tav tm="0">
                                          <p:val>
                                            <p:fltVal val="0"/>
                                          </p:val>
                                        </p:tav>
                                        <p:tav tm="100000">
                                          <p:val>
                                            <p:strVal val="#ppt_w"/>
                                          </p:val>
                                        </p:tav>
                                      </p:tavLst>
                                    </p:anim>
                                    <p:anim calcmode="lin" valueType="num">
                                      <p:cBhvr>
                                        <p:cTn id="39" dur="500" fill="hold"/>
                                        <p:tgtEl>
                                          <p:spTgt spid="389129"/>
                                        </p:tgtEl>
                                        <p:attrNameLst>
                                          <p:attrName>ppt_h</p:attrName>
                                        </p:attrNameLst>
                                      </p:cBhvr>
                                      <p:tavLst>
                                        <p:tav tm="0">
                                          <p:val>
                                            <p:fltVal val="0"/>
                                          </p:val>
                                        </p:tav>
                                        <p:tav tm="100000">
                                          <p:val>
                                            <p:strVal val="#ppt_h"/>
                                          </p:val>
                                        </p:tav>
                                      </p:tavLst>
                                    </p:anim>
                                    <p:animEffect transition="in" filter="fade">
                                      <p:cBhvr>
                                        <p:cTn id="40" dur="500"/>
                                        <p:tgtEl>
                                          <p:spTgt spid="389129"/>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53" presetClass="entr" presetSubtype="0" fill="hold" nodeType="clickEffect">
                                  <p:stCondLst>
                                    <p:cond delay="0"/>
                                  </p:stCondLst>
                                  <p:childTnLst>
                                    <p:set>
                                      <p:cBhvr>
                                        <p:cTn id="44" dur="1" fill="hold">
                                          <p:stCondLst>
                                            <p:cond delay="0"/>
                                          </p:stCondLst>
                                        </p:cTn>
                                        <p:tgtEl>
                                          <p:spTgt spid="389130"/>
                                        </p:tgtEl>
                                        <p:attrNameLst>
                                          <p:attrName>style.visibility</p:attrName>
                                        </p:attrNameLst>
                                      </p:cBhvr>
                                      <p:to>
                                        <p:strVal val="visible"/>
                                      </p:to>
                                    </p:set>
                                    <p:anim calcmode="lin" valueType="num">
                                      <p:cBhvr>
                                        <p:cTn id="45" dur="500" fill="hold"/>
                                        <p:tgtEl>
                                          <p:spTgt spid="389130"/>
                                        </p:tgtEl>
                                        <p:attrNameLst>
                                          <p:attrName>ppt_w</p:attrName>
                                        </p:attrNameLst>
                                      </p:cBhvr>
                                      <p:tavLst>
                                        <p:tav tm="0">
                                          <p:val>
                                            <p:fltVal val="0"/>
                                          </p:val>
                                        </p:tav>
                                        <p:tav tm="100000">
                                          <p:val>
                                            <p:strVal val="#ppt_w"/>
                                          </p:val>
                                        </p:tav>
                                      </p:tavLst>
                                    </p:anim>
                                    <p:anim calcmode="lin" valueType="num">
                                      <p:cBhvr>
                                        <p:cTn id="46" dur="500" fill="hold"/>
                                        <p:tgtEl>
                                          <p:spTgt spid="389130"/>
                                        </p:tgtEl>
                                        <p:attrNameLst>
                                          <p:attrName>ppt_h</p:attrName>
                                        </p:attrNameLst>
                                      </p:cBhvr>
                                      <p:tavLst>
                                        <p:tav tm="0">
                                          <p:val>
                                            <p:fltVal val="0"/>
                                          </p:val>
                                        </p:tav>
                                        <p:tav tm="100000">
                                          <p:val>
                                            <p:strVal val="#ppt_h"/>
                                          </p:val>
                                        </p:tav>
                                      </p:tavLst>
                                    </p:anim>
                                    <p:animEffect transition="in" filter="fade">
                                      <p:cBhvr>
                                        <p:cTn id="47" dur="500"/>
                                        <p:tgtEl>
                                          <p:spTgt spid="389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26" grpId="0" animBg="1"/>
      <p:bldP spid="389126"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l="13281" t="10417" r="5110" b="25000"/>
          <a:stretch>
            <a:fillRect/>
          </a:stretch>
        </p:blipFill>
        <p:spPr bwMode="auto">
          <a:xfrm>
            <a:off x="0" y="1279525"/>
            <a:ext cx="9144000" cy="542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4483" name="Picture 3" descr="Mussolin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9225" y="1905000"/>
            <a:ext cx="1679575" cy="2514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04484" name="Picture 4" descr="screen-clip-hitler-w-paraclete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762000"/>
            <a:ext cx="18732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4485" name="Picture 5" descr="Image:Tojo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2438400"/>
            <a:ext cx="1627188"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4486" name="Rectangle 6"/>
          <p:cNvSpPr>
            <a:spLocks noGrp="1" noChangeArrowheads="1"/>
          </p:cNvSpPr>
          <p:nvPr>
            <p:ph type="title"/>
          </p:nvPr>
        </p:nvSpPr>
        <p:spPr>
          <a:xfrm>
            <a:off x="0" y="0"/>
            <a:ext cx="9144000" cy="914400"/>
          </a:xfrm>
          <a:noFill/>
        </p:spPr>
        <p:txBody>
          <a:bodyPr/>
          <a:lstStyle/>
          <a:p>
            <a:r>
              <a:rPr lang="en-US" smtClean="0">
                <a:latin typeface="Calibri" pitchFamily="34" charset="0"/>
              </a:rPr>
              <a:t>Quick World War 2 Review</a:t>
            </a:r>
          </a:p>
        </p:txBody>
      </p:sp>
      <p:sp>
        <p:nvSpPr>
          <p:cNvPr id="404487" name="Rectangle 7"/>
          <p:cNvSpPr>
            <a:spLocks noChangeArrowheads="1"/>
          </p:cNvSpPr>
          <p:nvPr/>
        </p:nvSpPr>
        <p:spPr bwMode="auto">
          <a:xfrm>
            <a:off x="0" y="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kumimoji="1" lang="en-US" sz="4400">
                <a:solidFill>
                  <a:schemeClr val="folHlink"/>
                </a:solidFill>
              </a:rPr>
              <a:t>Rise of Totalitarianism in Europe &amp; Asia</a:t>
            </a:r>
          </a:p>
        </p:txBody>
      </p:sp>
      <p:sp>
        <p:nvSpPr>
          <p:cNvPr id="404488" name="Text Box 8"/>
          <p:cNvSpPr txBox="1">
            <a:spLocks noChangeArrowheads="1"/>
          </p:cNvSpPr>
          <p:nvPr/>
        </p:nvSpPr>
        <p:spPr bwMode="auto">
          <a:xfrm>
            <a:off x="1219200" y="5486400"/>
            <a:ext cx="6858000" cy="1165225"/>
          </a:xfrm>
          <a:prstGeom prst="rect">
            <a:avLst/>
          </a:prstGeom>
          <a:solidFill>
            <a:srgbClr val="FFFFCC"/>
          </a:solidFill>
          <a:ln w="38100">
            <a:solidFill>
              <a:srgbClr val="0000CC"/>
            </a:solidFill>
            <a:miter lim="800000"/>
            <a:headEnd/>
            <a:tailEnd/>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ct val="85000"/>
              </a:lnSpc>
              <a:spcBef>
                <a:spcPct val="50000"/>
              </a:spcBef>
            </a:pPr>
            <a:r>
              <a:rPr lang="en-US" sz="4000" u="sng">
                <a:solidFill>
                  <a:srgbClr val="0000CC"/>
                </a:solidFill>
              </a:rPr>
              <a:t>U.S. Reaction</a:t>
            </a:r>
            <a:r>
              <a:rPr lang="en-US" sz="4000">
                <a:solidFill>
                  <a:srgbClr val="0000CC"/>
                </a:solidFill>
              </a:rPr>
              <a:t>: </a:t>
            </a:r>
            <a:br>
              <a:rPr lang="en-US" sz="4000">
                <a:solidFill>
                  <a:srgbClr val="0000CC"/>
                </a:solidFill>
              </a:rPr>
            </a:br>
            <a:r>
              <a:rPr lang="en-US" sz="4000">
                <a:solidFill>
                  <a:srgbClr val="0000CC"/>
                </a:solidFill>
              </a:rPr>
              <a:t>Neutrality Acts of 1935-1937</a:t>
            </a:r>
          </a:p>
        </p:txBody>
      </p:sp>
      <p:pic>
        <p:nvPicPr>
          <p:cNvPr id="404489" name="Picture 9" descr="Photo of U.S. ISOLATIONISM, 1940s. &#10;Keep U.S. Out of War/Be Nuetral: emblem, c1939-1941, urging American neutrality in the war in Europ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7400" y="144463"/>
            <a:ext cx="5257800" cy="518953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28035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2000"/>
                                        <p:tgtEl>
                                          <p:spTgt spid="404486"/>
                                        </p:tgtEl>
                                      </p:cBhvr>
                                    </p:animEffect>
                                    <p:set>
                                      <p:cBhvr>
                                        <p:cTn id="7" dur="1" fill="hold">
                                          <p:stCondLst>
                                            <p:cond delay="1999"/>
                                          </p:stCondLst>
                                        </p:cTn>
                                        <p:tgtEl>
                                          <p:spTgt spid="404486"/>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404487"/>
                                        </p:tgtEl>
                                        <p:attrNameLst>
                                          <p:attrName>style.visibility</p:attrName>
                                        </p:attrNameLst>
                                      </p:cBhvr>
                                      <p:to>
                                        <p:strVal val="visible"/>
                                      </p:to>
                                    </p:set>
                                    <p:animEffect transition="in" filter="fade">
                                      <p:cBhvr>
                                        <p:cTn id="10" dur="2000"/>
                                        <p:tgtEl>
                                          <p:spTgt spid="404487"/>
                                        </p:tgtEl>
                                      </p:cBhvr>
                                    </p:animEffect>
                                  </p:childTnLst>
                                </p:cTn>
                              </p:par>
                            </p:childTnLst>
                          </p:cTn>
                        </p:par>
                        <p:par>
                          <p:cTn id="11" fill="hold" nodeType="afterGroup">
                            <p:stCondLst>
                              <p:cond delay="2000"/>
                            </p:stCondLst>
                            <p:childTnLst>
                              <p:par>
                                <p:cTn id="12" presetID="53" presetClass="entr" presetSubtype="0" fill="hold" nodeType="afterEffect">
                                  <p:stCondLst>
                                    <p:cond delay="0"/>
                                  </p:stCondLst>
                                  <p:childTnLst>
                                    <p:set>
                                      <p:cBhvr>
                                        <p:cTn id="13" dur="1" fill="hold">
                                          <p:stCondLst>
                                            <p:cond delay="0"/>
                                          </p:stCondLst>
                                        </p:cTn>
                                        <p:tgtEl>
                                          <p:spTgt spid="404483"/>
                                        </p:tgtEl>
                                        <p:attrNameLst>
                                          <p:attrName>style.visibility</p:attrName>
                                        </p:attrNameLst>
                                      </p:cBhvr>
                                      <p:to>
                                        <p:strVal val="visible"/>
                                      </p:to>
                                    </p:set>
                                    <p:anim calcmode="lin" valueType="num">
                                      <p:cBhvr>
                                        <p:cTn id="14" dur="500" fill="hold"/>
                                        <p:tgtEl>
                                          <p:spTgt spid="404483"/>
                                        </p:tgtEl>
                                        <p:attrNameLst>
                                          <p:attrName>ppt_w</p:attrName>
                                        </p:attrNameLst>
                                      </p:cBhvr>
                                      <p:tavLst>
                                        <p:tav tm="0">
                                          <p:val>
                                            <p:fltVal val="0"/>
                                          </p:val>
                                        </p:tav>
                                        <p:tav tm="100000">
                                          <p:val>
                                            <p:strVal val="#ppt_w"/>
                                          </p:val>
                                        </p:tav>
                                      </p:tavLst>
                                    </p:anim>
                                    <p:anim calcmode="lin" valueType="num">
                                      <p:cBhvr>
                                        <p:cTn id="15" dur="500" fill="hold"/>
                                        <p:tgtEl>
                                          <p:spTgt spid="404483"/>
                                        </p:tgtEl>
                                        <p:attrNameLst>
                                          <p:attrName>ppt_h</p:attrName>
                                        </p:attrNameLst>
                                      </p:cBhvr>
                                      <p:tavLst>
                                        <p:tav tm="0">
                                          <p:val>
                                            <p:fltVal val="0"/>
                                          </p:val>
                                        </p:tav>
                                        <p:tav tm="100000">
                                          <p:val>
                                            <p:strVal val="#ppt_h"/>
                                          </p:val>
                                        </p:tav>
                                      </p:tavLst>
                                    </p:anim>
                                    <p:animEffect transition="in" filter="fade">
                                      <p:cBhvr>
                                        <p:cTn id="16" dur="500"/>
                                        <p:tgtEl>
                                          <p:spTgt spid="404483"/>
                                        </p:tgtEl>
                                      </p:cBhvr>
                                    </p:animEffect>
                                  </p:childTnLst>
                                </p:cTn>
                              </p:par>
                            </p:childTnLst>
                          </p:cTn>
                        </p:par>
                        <p:par>
                          <p:cTn id="17" fill="hold" nodeType="afterGroup">
                            <p:stCondLst>
                              <p:cond delay="2500"/>
                            </p:stCondLst>
                            <p:childTnLst>
                              <p:par>
                                <p:cTn id="18" presetID="53" presetClass="entr" presetSubtype="0" fill="hold" nodeType="afterEffect">
                                  <p:stCondLst>
                                    <p:cond delay="0"/>
                                  </p:stCondLst>
                                  <p:childTnLst>
                                    <p:set>
                                      <p:cBhvr>
                                        <p:cTn id="19" dur="1" fill="hold">
                                          <p:stCondLst>
                                            <p:cond delay="0"/>
                                          </p:stCondLst>
                                        </p:cTn>
                                        <p:tgtEl>
                                          <p:spTgt spid="404484"/>
                                        </p:tgtEl>
                                        <p:attrNameLst>
                                          <p:attrName>style.visibility</p:attrName>
                                        </p:attrNameLst>
                                      </p:cBhvr>
                                      <p:to>
                                        <p:strVal val="visible"/>
                                      </p:to>
                                    </p:set>
                                    <p:anim calcmode="lin" valueType="num">
                                      <p:cBhvr>
                                        <p:cTn id="20" dur="500" fill="hold"/>
                                        <p:tgtEl>
                                          <p:spTgt spid="404484"/>
                                        </p:tgtEl>
                                        <p:attrNameLst>
                                          <p:attrName>ppt_w</p:attrName>
                                        </p:attrNameLst>
                                      </p:cBhvr>
                                      <p:tavLst>
                                        <p:tav tm="0">
                                          <p:val>
                                            <p:fltVal val="0"/>
                                          </p:val>
                                        </p:tav>
                                        <p:tav tm="100000">
                                          <p:val>
                                            <p:strVal val="#ppt_w"/>
                                          </p:val>
                                        </p:tav>
                                      </p:tavLst>
                                    </p:anim>
                                    <p:anim calcmode="lin" valueType="num">
                                      <p:cBhvr>
                                        <p:cTn id="21" dur="500" fill="hold"/>
                                        <p:tgtEl>
                                          <p:spTgt spid="404484"/>
                                        </p:tgtEl>
                                        <p:attrNameLst>
                                          <p:attrName>ppt_h</p:attrName>
                                        </p:attrNameLst>
                                      </p:cBhvr>
                                      <p:tavLst>
                                        <p:tav tm="0">
                                          <p:val>
                                            <p:fltVal val="0"/>
                                          </p:val>
                                        </p:tav>
                                        <p:tav tm="100000">
                                          <p:val>
                                            <p:strVal val="#ppt_h"/>
                                          </p:val>
                                        </p:tav>
                                      </p:tavLst>
                                    </p:anim>
                                    <p:animEffect transition="in" filter="fade">
                                      <p:cBhvr>
                                        <p:cTn id="22" dur="500"/>
                                        <p:tgtEl>
                                          <p:spTgt spid="404484"/>
                                        </p:tgtEl>
                                      </p:cBhvr>
                                    </p:animEffect>
                                  </p:childTnLst>
                                </p:cTn>
                              </p:par>
                            </p:childTnLst>
                          </p:cTn>
                        </p:par>
                        <p:par>
                          <p:cTn id="23" fill="hold" nodeType="afterGroup">
                            <p:stCondLst>
                              <p:cond delay="3000"/>
                            </p:stCondLst>
                            <p:childTnLst>
                              <p:par>
                                <p:cTn id="24" presetID="53" presetClass="entr" presetSubtype="0" fill="hold" nodeType="afterEffect">
                                  <p:stCondLst>
                                    <p:cond delay="0"/>
                                  </p:stCondLst>
                                  <p:childTnLst>
                                    <p:set>
                                      <p:cBhvr>
                                        <p:cTn id="25" dur="1" fill="hold">
                                          <p:stCondLst>
                                            <p:cond delay="0"/>
                                          </p:stCondLst>
                                        </p:cTn>
                                        <p:tgtEl>
                                          <p:spTgt spid="404485"/>
                                        </p:tgtEl>
                                        <p:attrNameLst>
                                          <p:attrName>style.visibility</p:attrName>
                                        </p:attrNameLst>
                                      </p:cBhvr>
                                      <p:to>
                                        <p:strVal val="visible"/>
                                      </p:to>
                                    </p:set>
                                    <p:anim calcmode="lin" valueType="num">
                                      <p:cBhvr>
                                        <p:cTn id="26" dur="500" fill="hold"/>
                                        <p:tgtEl>
                                          <p:spTgt spid="404485"/>
                                        </p:tgtEl>
                                        <p:attrNameLst>
                                          <p:attrName>ppt_w</p:attrName>
                                        </p:attrNameLst>
                                      </p:cBhvr>
                                      <p:tavLst>
                                        <p:tav tm="0">
                                          <p:val>
                                            <p:fltVal val="0"/>
                                          </p:val>
                                        </p:tav>
                                        <p:tav tm="100000">
                                          <p:val>
                                            <p:strVal val="#ppt_w"/>
                                          </p:val>
                                        </p:tav>
                                      </p:tavLst>
                                    </p:anim>
                                    <p:anim calcmode="lin" valueType="num">
                                      <p:cBhvr>
                                        <p:cTn id="27" dur="500" fill="hold"/>
                                        <p:tgtEl>
                                          <p:spTgt spid="404485"/>
                                        </p:tgtEl>
                                        <p:attrNameLst>
                                          <p:attrName>ppt_h</p:attrName>
                                        </p:attrNameLst>
                                      </p:cBhvr>
                                      <p:tavLst>
                                        <p:tav tm="0">
                                          <p:val>
                                            <p:fltVal val="0"/>
                                          </p:val>
                                        </p:tav>
                                        <p:tav tm="100000">
                                          <p:val>
                                            <p:strVal val="#ppt_h"/>
                                          </p:val>
                                        </p:tav>
                                      </p:tavLst>
                                    </p:anim>
                                    <p:animEffect transition="in" filter="fade">
                                      <p:cBhvr>
                                        <p:cTn id="28" dur="500"/>
                                        <p:tgtEl>
                                          <p:spTgt spid="40448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404488"/>
                                        </p:tgtEl>
                                        <p:attrNameLst>
                                          <p:attrName>style.visibility</p:attrName>
                                        </p:attrNameLst>
                                      </p:cBhvr>
                                      <p:to>
                                        <p:strVal val="visible"/>
                                      </p:to>
                                    </p:set>
                                    <p:anim calcmode="lin" valueType="num">
                                      <p:cBhvr>
                                        <p:cTn id="33" dur="500" fill="hold"/>
                                        <p:tgtEl>
                                          <p:spTgt spid="404488"/>
                                        </p:tgtEl>
                                        <p:attrNameLst>
                                          <p:attrName>ppt_w</p:attrName>
                                        </p:attrNameLst>
                                      </p:cBhvr>
                                      <p:tavLst>
                                        <p:tav tm="0">
                                          <p:val>
                                            <p:fltVal val="0"/>
                                          </p:val>
                                        </p:tav>
                                        <p:tav tm="100000">
                                          <p:val>
                                            <p:strVal val="#ppt_w"/>
                                          </p:val>
                                        </p:tav>
                                      </p:tavLst>
                                    </p:anim>
                                    <p:anim calcmode="lin" valueType="num">
                                      <p:cBhvr>
                                        <p:cTn id="34" dur="500" fill="hold"/>
                                        <p:tgtEl>
                                          <p:spTgt spid="404488"/>
                                        </p:tgtEl>
                                        <p:attrNameLst>
                                          <p:attrName>ppt_h</p:attrName>
                                        </p:attrNameLst>
                                      </p:cBhvr>
                                      <p:tavLst>
                                        <p:tav tm="0">
                                          <p:val>
                                            <p:fltVal val="0"/>
                                          </p:val>
                                        </p:tav>
                                        <p:tav tm="100000">
                                          <p:val>
                                            <p:strVal val="#ppt_h"/>
                                          </p:val>
                                        </p:tav>
                                      </p:tavLst>
                                    </p:anim>
                                    <p:animEffect transition="in" filter="fade">
                                      <p:cBhvr>
                                        <p:cTn id="35" dur="500"/>
                                        <p:tgtEl>
                                          <p:spTgt spid="404488"/>
                                        </p:tgtEl>
                                      </p:cBhvr>
                                    </p:animEffect>
                                  </p:childTnLst>
                                </p:cTn>
                              </p:par>
                              <p:par>
                                <p:cTn id="36" presetID="53" presetClass="entr" presetSubtype="0" fill="hold" nodeType="withEffect">
                                  <p:stCondLst>
                                    <p:cond delay="0"/>
                                  </p:stCondLst>
                                  <p:childTnLst>
                                    <p:set>
                                      <p:cBhvr>
                                        <p:cTn id="37" dur="1" fill="hold">
                                          <p:stCondLst>
                                            <p:cond delay="0"/>
                                          </p:stCondLst>
                                        </p:cTn>
                                        <p:tgtEl>
                                          <p:spTgt spid="404489"/>
                                        </p:tgtEl>
                                        <p:attrNameLst>
                                          <p:attrName>style.visibility</p:attrName>
                                        </p:attrNameLst>
                                      </p:cBhvr>
                                      <p:to>
                                        <p:strVal val="visible"/>
                                      </p:to>
                                    </p:set>
                                    <p:anim calcmode="lin" valueType="num">
                                      <p:cBhvr>
                                        <p:cTn id="38" dur="500" fill="hold"/>
                                        <p:tgtEl>
                                          <p:spTgt spid="404489"/>
                                        </p:tgtEl>
                                        <p:attrNameLst>
                                          <p:attrName>ppt_w</p:attrName>
                                        </p:attrNameLst>
                                      </p:cBhvr>
                                      <p:tavLst>
                                        <p:tav tm="0">
                                          <p:val>
                                            <p:fltVal val="0"/>
                                          </p:val>
                                        </p:tav>
                                        <p:tav tm="100000">
                                          <p:val>
                                            <p:strVal val="#ppt_w"/>
                                          </p:val>
                                        </p:tav>
                                      </p:tavLst>
                                    </p:anim>
                                    <p:anim calcmode="lin" valueType="num">
                                      <p:cBhvr>
                                        <p:cTn id="39" dur="500" fill="hold"/>
                                        <p:tgtEl>
                                          <p:spTgt spid="404489"/>
                                        </p:tgtEl>
                                        <p:attrNameLst>
                                          <p:attrName>ppt_h</p:attrName>
                                        </p:attrNameLst>
                                      </p:cBhvr>
                                      <p:tavLst>
                                        <p:tav tm="0">
                                          <p:val>
                                            <p:fltVal val="0"/>
                                          </p:val>
                                        </p:tav>
                                        <p:tav tm="100000">
                                          <p:val>
                                            <p:strVal val="#ppt_h"/>
                                          </p:val>
                                        </p:tav>
                                      </p:tavLst>
                                    </p:anim>
                                    <p:animEffect transition="in" filter="fade">
                                      <p:cBhvr>
                                        <p:cTn id="40" dur="500"/>
                                        <p:tgtEl>
                                          <p:spTgt spid="404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486" grpId="0"/>
      <p:bldP spid="404487" grpId="0"/>
      <p:bldP spid="40448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latin typeface="Calibri" pitchFamily="34" charset="0"/>
              </a:rPr>
              <a:t>Fighting on the European Battlefront</a:t>
            </a:r>
            <a:r>
              <a:rPr lang="en-US" dirty="0" smtClean="0">
                <a:latin typeface="Calibri" pitchFamily="34" charset="0"/>
              </a:rPr>
              <a:t>: </a:t>
            </a:r>
            <a:br>
              <a:rPr lang="en-US" dirty="0" smtClean="0">
                <a:latin typeface="Calibri" pitchFamily="34" charset="0"/>
              </a:rPr>
            </a:br>
            <a:r>
              <a:rPr lang="en-US" dirty="0" smtClean="0">
                <a:latin typeface="Calibri" pitchFamily="34" charset="0"/>
              </a:rPr>
              <a:t>Winning the War in Europe, 1944-1945</a:t>
            </a:r>
            <a:endParaRPr lang="en-US" dirty="0"/>
          </a:p>
        </p:txBody>
      </p:sp>
      <p:sp>
        <p:nvSpPr>
          <p:cNvPr id="3" name="Content Placeholder 2"/>
          <p:cNvSpPr>
            <a:spLocks noGrp="1"/>
          </p:cNvSpPr>
          <p:nvPr>
            <p:ph idx="1"/>
          </p:nvPr>
        </p:nvSpPr>
        <p:spPr/>
        <p:txBody>
          <a:bodyPr/>
          <a:lstStyle/>
          <a:p>
            <a:pPr lvl="0"/>
            <a:r>
              <a:rPr lang="en-US" dirty="0"/>
              <a:t>But with Germany defeated Allied troops came face-to-face with evidence of Nazi </a:t>
            </a:r>
            <a:r>
              <a:rPr lang="en-US"/>
              <a:t>atrocities</a:t>
            </a:r>
            <a:r>
              <a:rPr lang="en-US" smtClean="0"/>
              <a:t>… </a:t>
            </a:r>
            <a:r>
              <a:rPr lang="en-US" u="sng" smtClean="0"/>
              <a:t>concentration </a:t>
            </a:r>
            <a:r>
              <a:rPr lang="en-US" u="sng" dirty="0"/>
              <a:t>camps</a:t>
            </a:r>
            <a:r>
              <a:rPr lang="en-US" dirty="0"/>
              <a:t> housing thousands of living corpses. History would reveal the true horrors of the </a:t>
            </a:r>
            <a:r>
              <a:rPr lang="en-US" u="sng" dirty="0" smtClean="0"/>
              <a:t>Holocaust</a:t>
            </a:r>
            <a:r>
              <a:rPr lang="en-US" dirty="0" smtClean="0"/>
              <a:t>.</a:t>
            </a:r>
            <a:endParaRPr lang="en-US" dirty="0"/>
          </a:p>
        </p:txBody>
      </p:sp>
    </p:spTree>
    <p:extLst>
      <p:ext uri="{BB962C8B-B14F-4D97-AF65-F5344CB8AC3E}">
        <p14:creationId xmlns:p14="http://schemas.microsoft.com/office/powerpoint/2010/main" val="33191123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endParaRPr lang="en-US" smtClean="0"/>
          </a:p>
        </p:txBody>
      </p:sp>
      <p:sp>
        <p:nvSpPr>
          <p:cNvPr id="19459" name="Rectangle 3"/>
          <p:cNvSpPr>
            <a:spLocks noGrp="1" noChangeArrowheads="1"/>
          </p:cNvSpPr>
          <p:nvPr>
            <p:ph idx="1"/>
          </p:nvPr>
        </p:nvSpPr>
        <p:spPr/>
        <p:txBody>
          <a:bodyPr/>
          <a:lstStyle/>
          <a:p>
            <a:endParaRPr lang="en-US" smtClean="0"/>
          </a:p>
        </p:txBody>
      </p:sp>
      <p:pic>
        <p:nvPicPr>
          <p:cNvPr id="19460" name="Picture 4" descr="meinkamp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0"/>
            <a:ext cx="44180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90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ular Callout 6"/>
          <p:cNvSpPr>
            <a:spLocks noChangeArrowheads="1"/>
          </p:cNvSpPr>
          <p:nvPr/>
        </p:nvSpPr>
        <p:spPr bwMode="auto">
          <a:xfrm>
            <a:off x="1447800" y="5943600"/>
            <a:ext cx="6324600" cy="609600"/>
          </a:xfrm>
          <a:prstGeom prst="wedgeRectCallout">
            <a:avLst>
              <a:gd name="adj1" fmla="val -16708"/>
              <a:gd name="adj2" fmla="val 24824"/>
            </a:avLst>
          </a:prstGeom>
          <a:solidFill>
            <a:srgbClr val="CCFFFF"/>
          </a:solidFill>
          <a:ln w="9525" algn="ctr">
            <a:solidFill>
              <a:schemeClr val="tx1"/>
            </a:solidFill>
            <a:round/>
            <a:headEnd/>
            <a:tailEnd/>
          </a:ln>
        </p:spPr>
        <p:txBody>
          <a:bodyPr/>
          <a:lstStyle/>
          <a:p>
            <a:pPr algn="ctr"/>
            <a:r>
              <a:rPr lang="en-US" sz="3200"/>
              <a:t>Play “Last Days” (begin at 49.26)</a:t>
            </a:r>
          </a:p>
        </p:txBody>
      </p:sp>
      <p:pic>
        <p:nvPicPr>
          <p:cNvPr id="8" name="Picture 6" descr="dead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770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049270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379909"/>
                                        </p:tgtEl>
                                        <p:attrNameLst>
                                          <p:attrName>style.visibility</p:attrName>
                                        </p:attrNameLst>
                                      </p:cBhvr>
                                      <p:to>
                                        <p:strVal val="visible"/>
                                      </p:to>
                                    </p:set>
                                    <p:anim calcmode="lin" valueType="num">
                                      <p:cBhvr>
                                        <p:cTn id="7" dur="1000" fill="hold"/>
                                        <p:tgtEl>
                                          <p:spTgt spid="379909"/>
                                        </p:tgtEl>
                                        <p:attrNameLst>
                                          <p:attrName>ppt_w</p:attrName>
                                        </p:attrNameLst>
                                      </p:cBhvr>
                                      <p:tavLst>
                                        <p:tav tm="0">
                                          <p:val>
                                            <p:fltVal val="0"/>
                                          </p:val>
                                        </p:tav>
                                        <p:tav tm="100000">
                                          <p:val>
                                            <p:strVal val="#ppt_w"/>
                                          </p:val>
                                        </p:tav>
                                      </p:tavLst>
                                    </p:anim>
                                    <p:anim calcmode="lin" valueType="num">
                                      <p:cBhvr>
                                        <p:cTn id="8" dur="1000" fill="hold"/>
                                        <p:tgtEl>
                                          <p:spTgt spid="379909"/>
                                        </p:tgtEl>
                                        <p:attrNameLst>
                                          <p:attrName>ppt_h</p:attrName>
                                        </p:attrNameLst>
                                      </p:cBhvr>
                                      <p:tavLst>
                                        <p:tav tm="0">
                                          <p:val>
                                            <p:fltVal val="0"/>
                                          </p:val>
                                        </p:tav>
                                        <p:tav tm="100000">
                                          <p:val>
                                            <p:strVal val="#ppt_h"/>
                                          </p:val>
                                        </p:tav>
                                      </p:tavLst>
                                    </p:anim>
                                    <p:animEffect transition="in" filter="fade">
                                      <p:cBhvr>
                                        <p:cTn id="9" dur="1000"/>
                                        <p:tgtEl>
                                          <p:spTgt spid="37990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1"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xit" presetSubtype="0" fill="hold" grpId="0" nodeType="clickEffect">
                                  <p:stCondLst>
                                    <p:cond delay="0"/>
                                  </p:stCondLst>
                                  <p:childTnLst>
                                    <p:animEffect transition="out" filter="fade">
                                      <p:cBhvr>
                                        <p:cTn id="18" dur="1000"/>
                                        <p:tgtEl>
                                          <p:spTgt spid="7"/>
                                        </p:tgtEl>
                                      </p:cBhvr>
                                    </p:animEffect>
                                    <p:set>
                                      <p:cBhvr>
                                        <p:cTn id="19" dur="1" fill="hold">
                                          <p:stCondLst>
                                            <p:cond delay="999"/>
                                          </p:stCondLst>
                                        </p:cTn>
                                        <p:tgtEl>
                                          <p:spTgt spid="7"/>
                                        </p:tgtEl>
                                        <p:attrNameLst>
                                          <p:attrName>style.visibility</p:attrName>
                                        </p:attrNameLst>
                                      </p:cBhvr>
                                      <p:to>
                                        <p:strVal val="hidden"/>
                                      </p:to>
                                    </p:set>
                                  </p:childTnLst>
                                </p:cTn>
                              </p:par>
                              <p:par>
                                <p:cTn id="20" presetID="53"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fltVal val="0"/>
                                          </p:val>
                                        </p:tav>
                                        <p:tav tm="100000">
                                          <p:val>
                                            <p:strVal val="#ppt_w"/>
                                          </p:val>
                                        </p:tav>
                                      </p:tavLst>
                                    </p:anim>
                                    <p:anim calcmode="lin" valueType="num">
                                      <p:cBhvr>
                                        <p:cTn id="23" dur="1000" fill="hold"/>
                                        <p:tgtEl>
                                          <p:spTgt spid="8"/>
                                        </p:tgtEl>
                                        <p:attrNameLst>
                                          <p:attrName>ppt_h</p:attrName>
                                        </p:attrNameLst>
                                      </p:cBhvr>
                                      <p:tavLst>
                                        <p:tav tm="0">
                                          <p:val>
                                            <p:fltVal val="0"/>
                                          </p:val>
                                        </p:tav>
                                        <p:tav tm="100000">
                                          <p:val>
                                            <p:strVal val="#ppt_h"/>
                                          </p:val>
                                        </p:tav>
                                      </p:tavLst>
                                    </p:anim>
                                    <p:animEffect transition="in" filter="fade">
                                      <p:cBhvr>
                                        <p:cTn id="2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914400" y="0"/>
            <a:ext cx="8001000" cy="1143000"/>
          </a:xfrm>
        </p:spPr>
        <p:txBody>
          <a:bodyPr/>
          <a:lstStyle/>
          <a:p>
            <a:r>
              <a:rPr lang="en-US" sz="4000" smtClean="0">
                <a:latin typeface="Calibri" pitchFamily="34" charset="0"/>
              </a:rPr>
              <a:t>The United States &amp; the Holocaust</a:t>
            </a:r>
          </a:p>
        </p:txBody>
      </p:sp>
      <p:sp>
        <p:nvSpPr>
          <p:cNvPr id="362499" name="Rectangle 3"/>
          <p:cNvSpPr>
            <a:spLocks noGrp="1" noChangeArrowheads="1"/>
          </p:cNvSpPr>
          <p:nvPr>
            <p:ph idx="1"/>
          </p:nvPr>
        </p:nvSpPr>
        <p:spPr>
          <a:xfrm>
            <a:off x="990600" y="1219200"/>
            <a:ext cx="8153400" cy="5638800"/>
          </a:xfrm>
        </p:spPr>
        <p:txBody>
          <a:bodyPr/>
          <a:lstStyle/>
          <a:p>
            <a:pPr>
              <a:defRPr/>
            </a:pPr>
            <a:r>
              <a:rPr lang="en-US" smtClean="0">
                <a:latin typeface="Calibri" pitchFamily="34" charset="0"/>
              </a:rPr>
              <a:t>Examine the timeline “</a:t>
            </a:r>
            <a:r>
              <a:rPr lang="en-US" i="1" smtClean="0">
                <a:effectLst>
                  <a:outerShdw blurRad="38100" dist="38100" dir="2700000" algn="tl">
                    <a:srgbClr val="C0C0C0"/>
                  </a:outerShdw>
                </a:effectLst>
                <a:latin typeface="Calibri" pitchFamily="34" charset="0"/>
              </a:rPr>
              <a:t>Stages of the Holocaust</a:t>
            </a:r>
            <a:r>
              <a:rPr lang="en-US" smtClean="0">
                <a:latin typeface="Calibri" pitchFamily="34" charset="0"/>
              </a:rPr>
              <a:t>” &amp; read “</a:t>
            </a:r>
            <a:r>
              <a:rPr lang="en-US" i="1" smtClean="0">
                <a:effectLst>
                  <a:outerShdw blurRad="38100" dist="38100" dir="2700000" algn="tl">
                    <a:srgbClr val="C0C0C0"/>
                  </a:outerShdw>
                </a:effectLst>
                <a:latin typeface="Calibri" pitchFamily="34" charset="0"/>
              </a:rPr>
              <a:t>Response to the Holocaust from the United States</a:t>
            </a:r>
            <a:r>
              <a:rPr lang="en-US" smtClean="0">
                <a:latin typeface="Calibri" pitchFamily="34" charset="0"/>
              </a:rPr>
              <a:t>”</a:t>
            </a:r>
          </a:p>
          <a:p>
            <a:pPr>
              <a:defRPr/>
            </a:pPr>
            <a:r>
              <a:rPr lang="en-US" smtClean="0">
                <a:latin typeface="Calibri" pitchFamily="34" charset="0"/>
              </a:rPr>
              <a:t>With a partner, answer the 3 discussion questions provided &amp; prepare for a class discussion </a:t>
            </a:r>
          </a:p>
        </p:txBody>
      </p:sp>
    </p:spTree>
    <p:extLst>
      <p:ext uri="{BB962C8B-B14F-4D97-AF65-F5344CB8AC3E}">
        <p14:creationId xmlns:p14="http://schemas.microsoft.com/office/powerpoint/2010/main" val="360205473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48" name="Rectangle 16"/>
          <p:cNvSpPr>
            <a:spLocks noGrp="1" noChangeArrowheads="1"/>
          </p:cNvSpPr>
          <p:nvPr>
            <p:ph type="title"/>
          </p:nvPr>
        </p:nvSpPr>
        <p:spPr>
          <a:xfrm>
            <a:off x="0" y="0"/>
            <a:ext cx="9144000" cy="914400"/>
          </a:xfrm>
          <a:noFill/>
        </p:spPr>
        <p:txBody>
          <a:bodyPr/>
          <a:lstStyle/>
          <a:p>
            <a:r>
              <a:rPr lang="en-US" smtClean="0">
                <a:latin typeface="Calibri" pitchFamily="34" charset="0"/>
              </a:rPr>
              <a:t>Quick World War 2 Review</a:t>
            </a:r>
          </a:p>
        </p:txBody>
      </p:sp>
      <p:sp>
        <p:nvSpPr>
          <p:cNvPr id="402449" name="Rectangle 17"/>
          <p:cNvSpPr>
            <a:spLocks noChangeArrowheads="1"/>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85000"/>
              </a:lnSpc>
            </a:pPr>
            <a:r>
              <a:rPr kumimoji="1" lang="en-US" sz="4000">
                <a:solidFill>
                  <a:schemeClr val="folHlink"/>
                </a:solidFill>
              </a:rPr>
              <a:t>German invasion of Poland &amp; </a:t>
            </a:r>
            <a:br>
              <a:rPr kumimoji="1" lang="en-US" sz="4000">
                <a:solidFill>
                  <a:schemeClr val="folHlink"/>
                </a:solidFill>
              </a:rPr>
            </a:br>
            <a:r>
              <a:rPr kumimoji="1" lang="en-US" sz="4000">
                <a:solidFill>
                  <a:schemeClr val="folHlink"/>
                </a:solidFill>
              </a:rPr>
              <a:t>the outbreak of World War II in 1939</a:t>
            </a:r>
          </a:p>
        </p:txBody>
      </p:sp>
      <p:pic>
        <p:nvPicPr>
          <p:cNvPr id="5124"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5867400" cy="547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21" descr="Photo of CARTOON: POLAND'S FALL 1939. &#10;Next!: cartoon by D.R. Fitzpatrick, August 1939, on the inevitablity of Poland's fall to Nazi Germany after Germany's occupation of Austria and Czechoslovak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5950" y="1600200"/>
            <a:ext cx="344805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2454" name="Text Box 22"/>
          <p:cNvSpPr txBox="1">
            <a:spLocks noChangeArrowheads="1"/>
          </p:cNvSpPr>
          <p:nvPr/>
        </p:nvSpPr>
        <p:spPr bwMode="auto">
          <a:xfrm>
            <a:off x="1219200" y="5486400"/>
            <a:ext cx="6858000" cy="1165225"/>
          </a:xfrm>
          <a:prstGeom prst="rect">
            <a:avLst/>
          </a:prstGeom>
          <a:solidFill>
            <a:srgbClr val="FFFFCC"/>
          </a:solidFill>
          <a:ln w="38100">
            <a:solidFill>
              <a:srgbClr val="0000CC"/>
            </a:solidFill>
            <a:miter lim="800000"/>
            <a:headEnd/>
            <a:tailEnd/>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ct val="85000"/>
              </a:lnSpc>
              <a:spcBef>
                <a:spcPct val="50000"/>
              </a:spcBef>
            </a:pPr>
            <a:r>
              <a:rPr lang="en-US" sz="4000" u="sng">
                <a:solidFill>
                  <a:srgbClr val="0000CC"/>
                </a:solidFill>
              </a:rPr>
              <a:t>U.S. Reaction</a:t>
            </a:r>
            <a:r>
              <a:rPr lang="en-US" sz="4000">
                <a:solidFill>
                  <a:srgbClr val="0000CC"/>
                </a:solidFill>
              </a:rPr>
              <a:t>: </a:t>
            </a:r>
            <a:br>
              <a:rPr lang="en-US" sz="4000">
                <a:solidFill>
                  <a:srgbClr val="0000CC"/>
                </a:solidFill>
              </a:rPr>
            </a:br>
            <a:r>
              <a:rPr lang="en-US" sz="4000">
                <a:solidFill>
                  <a:srgbClr val="0000CC"/>
                </a:solidFill>
              </a:rPr>
              <a:t>Cash &amp; Carry Program 1939</a:t>
            </a:r>
          </a:p>
        </p:txBody>
      </p:sp>
    </p:spTree>
    <p:extLst>
      <p:ext uri="{BB962C8B-B14F-4D97-AF65-F5344CB8AC3E}">
        <p14:creationId xmlns:p14="http://schemas.microsoft.com/office/powerpoint/2010/main" val="9021457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xit" presetSubtype="0" fill="hold" grpId="0" nodeType="afterEffect">
                                  <p:stCondLst>
                                    <p:cond delay="0"/>
                                  </p:stCondLst>
                                  <p:childTnLst>
                                    <p:animEffect transition="out" filter="fade">
                                      <p:cBhvr>
                                        <p:cTn id="6" dur="2000"/>
                                        <p:tgtEl>
                                          <p:spTgt spid="402448"/>
                                        </p:tgtEl>
                                      </p:cBhvr>
                                    </p:animEffect>
                                    <p:set>
                                      <p:cBhvr>
                                        <p:cTn id="7" dur="1" fill="hold">
                                          <p:stCondLst>
                                            <p:cond delay="1999"/>
                                          </p:stCondLst>
                                        </p:cTn>
                                        <p:tgtEl>
                                          <p:spTgt spid="402448"/>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402449"/>
                                        </p:tgtEl>
                                        <p:attrNameLst>
                                          <p:attrName>style.visibility</p:attrName>
                                        </p:attrNameLst>
                                      </p:cBhvr>
                                      <p:to>
                                        <p:strVal val="visible"/>
                                      </p:to>
                                    </p:set>
                                    <p:animEffect transition="in" filter="fade">
                                      <p:cBhvr>
                                        <p:cTn id="10" dur="2000"/>
                                        <p:tgtEl>
                                          <p:spTgt spid="40244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402454"/>
                                        </p:tgtEl>
                                        <p:attrNameLst>
                                          <p:attrName>style.visibility</p:attrName>
                                        </p:attrNameLst>
                                      </p:cBhvr>
                                      <p:to>
                                        <p:strVal val="visible"/>
                                      </p:to>
                                    </p:set>
                                    <p:anim calcmode="lin" valueType="num">
                                      <p:cBhvr>
                                        <p:cTn id="15" dur="500" fill="hold"/>
                                        <p:tgtEl>
                                          <p:spTgt spid="402454"/>
                                        </p:tgtEl>
                                        <p:attrNameLst>
                                          <p:attrName>ppt_w</p:attrName>
                                        </p:attrNameLst>
                                      </p:cBhvr>
                                      <p:tavLst>
                                        <p:tav tm="0">
                                          <p:val>
                                            <p:fltVal val="0"/>
                                          </p:val>
                                        </p:tav>
                                        <p:tav tm="100000">
                                          <p:val>
                                            <p:strVal val="#ppt_w"/>
                                          </p:val>
                                        </p:tav>
                                      </p:tavLst>
                                    </p:anim>
                                    <p:anim calcmode="lin" valueType="num">
                                      <p:cBhvr>
                                        <p:cTn id="16" dur="500" fill="hold"/>
                                        <p:tgtEl>
                                          <p:spTgt spid="402454"/>
                                        </p:tgtEl>
                                        <p:attrNameLst>
                                          <p:attrName>ppt_h</p:attrName>
                                        </p:attrNameLst>
                                      </p:cBhvr>
                                      <p:tavLst>
                                        <p:tav tm="0">
                                          <p:val>
                                            <p:fltVal val="0"/>
                                          </p:val>
                                        </p:tav>
                                        <p:tav tm="100000">
                                          <p:val>
                                            <p:strVal val="#ppt_h"/>
                                          </p:val>
                                        </p:tav>
                                      </p:tavLst>
                                    </p:anim>
                                    <p:animEffect transition="in" filter="fade">
                                      <p:cBhvr>
                                        <p:cTn id="17" dur="500"/>
                                        <p:tgtEl>
                                          <p:spTgt spid="402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448" grpId="0"/>
      <p:bldP spid="402449" grpId="0"/>
      <p:bldP spid="4024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ChangeArrowheads="1"/>
          </p:cNvSpPr>
          <p:nvPr>
            <p:ph type="title"/>
          </p:nvPr>
        </p:nvSpPr>
        <p:spPr>
          <a:xfrm>
            <a:off x="0" y="0"/>
            <a:ext cx="9144000" cy="914400"/>
          </a:xfrm>
          <a:noFill/>
        </p:spPr>
        <p:txBody>
          <a:bodyPr/>
          <a:lstStyle/>
          <a:p>
            <a:r>
              <a:rPr lang="en-US" smtClean="0">
                <a:latin typeface="Calibri" pitchFamily="34" charset="0"/>
              </a:rPr>
              <a:t>Quick World War 2 Review</a:t>
            </a:r>
          </a:p>
        </p:txBody>
      </p:sp>
      <p:sp>
        <p:nvSpPr>
          <p:cNvPr id="406531" name="Rectangle 3"/>
          <p:cNvSpPr>
            <a:spLocks noChangeArrowheads="1"/>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85000"/>
              </a:lnSpc>
            </a:pPr>
            <a:r>
              <a:rPr kumimoji="1" lang="en-US" sz="4000">
                <a:solidFill>
                  <a:schemeClr val="folHlink"/>
                </a:solidFill>
              </a:rPr>
              <a:t>Axis control of Europe &amp; Asia in 1941; </a:t>
            </a:r>
            <a:br>
              <a:rPr kumimoji="1" lang="en-US" sz="4000">
                <a:solidFill>
                  <a:schemeClr val="folHlink"/>
                </a:solidFill>
              </a:rPr>
            </a:br>
            <a:r>
              <a:rPr kumimoji="1" lang="en-US" sz="4000">
                <a:solidFill>
                  <a:schemeClr val="folHlink"/>
                </a:solidFill>
              </a:rPr>
              <a:t>Battle of Britain; German invasion of USSR</a:t>
            </a:r>
          </a:p>
        </p:txBody>
      </p:sp>
      <p:pic>
        <p:nvPicPr>
          <p:cNvPr id="6148" name="Picture 7" descr="axis powers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11263"/>
            <a:ext cx="8915400" cy="564673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06537" name="Picture 9" descr="812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0"/>
            <a:ext cx="8686800" cy="52832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06538" name="Text Box 10"/>
          <p:cNvSpPr txBox="1">
            <a:spLocks noChangeArrowheads="1"/>
          </p:cNvSpPr>
          <p:nvPr/>
        </p:nvSpPr>
        <p:spPr bwMode="auto">
          <a:xfrm>
            <a:off x="609600" y="5175250"/>
            <a:ext cx="8077200" cy="1682750"/>
          </a:xfrm>
          <a:prstGeom prst="rect">
            <a:avLst/>
          </a:prstGeom>
          <a:solidFill>
            <a:srgbClr val="FFFFCC"/>
          </a:solidFill>
          <a:ln w="38100">
            <a:solidFill>
              <a:srgbClr val="0000CC"/>
            </a:solidFill>
            <a:miter lim="800000"/>
            <a:headEnd/>
            <a:tailEnd/>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ct val="85000"/>
              </a:lnSpc>
              <a:spcBef>
                <a:spcPct val="50000"/>
              </a:spcBef>
            </a:pPr>
            <a:r>
              <a:rPr lang="en-US" sz="4000" u="sng">
                <a:solidFill>
                  <a:srgbClr val="0000CC"/>
                </a:solidFill>
              </a:rPr>
              <a:t>U.S. Reaction</a:t>
            </a:r>
            <a:r>
              <a:rPr lang="en-US" sz="4000">
                <a:solidFill>
                  <a:srgbClr val="0000CC"/>
                </a:solidFill>
              </a:rPr>
              <a:t>: </a:t>
            </a:r>
            <a:br>
              <a:rPr lang="en-US" sz="4000">
                <a:solidFill>
                  <a:srgbClr val="0000CC"/>
                </a:solidFill>
              </a:rPr>
            </a:br>
            <a:r>
              <a:rPr lang="en-US" sz="4000">
                <a:solidFill>
                  <a:srgbClr val="0000CC"/>
                </a:solidFill>
              </a:rPr>
              <a:t>Lend-Lease Act, Atlantic Charter, Embargo of Japan</a:t>
            </a:r>
          </a:p>
        </p:txBody>
      </p:sp>
    </p:spTree>
    <p:extLst>
      <p:ext uri="{BB962C8B-B14F-4D97-AF65-F5344CB8AC3E}">
        <p14:creationId xmlns:p14="http://schemas.microsoft.com/office/powerpoint/2010/main" val="2096336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xit" presetSubtype="0" fill="hold" grpId="0" nodeType="afterEffect">
                                  <p:stCondLst>
                                    <p:cond delay="0"/>
                                  </p:stCondLst>
                                  <p:childTnLst>
                                    <p:animEffect transition="out" filter="fade">
                                      <p:cBhvr>
                                        <p:cTn id="6" dur="2000"/>
                                        <p:tgtEl>
                                          <p:spTgt spid="406530"/>
                                        </p:tgtEl>
                                      </p:cBhvr>
                                    </p:animEffect>
                                    <p:set>
                                      <p:cBhvr>
                                        <p:cTn id="7" dur="1" fill="hold">
                                          <p:stCondLst>
                                            <p:cond delay="1999"/>
                                          </p:stCondLst>
                                        </p:cTn>
                                        <p:tgtEl>
                                          <p:spTgt spid="406530"/>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406531"/>
                                        </p:tgtEl>
                                        <p:attrNameLst>
                                          <p:attrName>style.visibility</p:attrName>
                                        </p:attrNameLst>
                                      </p:cBhvr>
                                      <p:to>
                                        <p:strVal val="visible"/>
                                      </p:to>
                                    </p:set>
                                    <p:animEffect transition="in" filter="fade">
                                      <p:cBhvr>
                                        <p:cTn id="10" dur="2000"/>
                                        <p:tgtEl>
                                          <p:spTgt spid="40653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3" presetClass="entr" presetSubtype="0" fill="hold" nodeType="clickEffect">
                                  <p:stCondLst>
                                    <p:cond delay="0"/>
                                  </p:stCondLst>
                                  <p:childTnLst>
                                    <p:set>
                                      <p:cBhvr>
                                        <p:cTn id="14" dur="1" fill="hold">
                                          <p:stCondLst>
                                            <p:cond delay="0"/>
                                          </p:stCondLst>
                                        </p:cTn>
                                        <p:tgtEl>
                                          <p:spTgt spid="406537"/>
                                        </p:tgtEl>
                                        <p:attrNameLst>
                                          <p:attrName>style.visibility</p:attrName>
                                        </p:attrNameLst>
                                      </p:cBhvr>
                                      <p:to>
                                        <p:strVal val="visible"/>
                                      </p:to>
                                    </p:set>
                                    <p:anim calcmode="lin" valueType="num">
                                      <p:cBhvr>
                                        <p:cTn id="15" dur="500" fill="hold"/>
                                        <p:tgtEl>
                                          <p:spTgt spid="406537"/>
                                        </p:tgtEl>
                                        <p:attrNameLst>
                                          <p:attrName>ppt_w</p:attrName>
                                        </p:attrNameLst>
                                      </p:cBhvr>
                                      <p:tavLst>
                                        <p:tav tm="0">
                                          <p:val>
                                            <p:fltVal val="0"/>
                                          </p:val>
                                        </p:tav>
                                        <p:tav tm="100000">
                                          <p:val>
                                            <p:strVal val="#ppt_w"/>
                                          </p:val>
                                        </p:tav>
                                      </p:tavLst>
                                    </p:anim>
                                    <p:anim calcmode="lin" valueType="num">
                                      <p:cBhvr>
                                        <p:cTn id="16" dur="500" fill="hold"/>
                                        <p:tgtEl>
                                          <p:spTgt spid="406537"/>
                                        </p:tgtEl>
                                        <p:attrNameLst>
                                          <p:attrName>ppt_h</p:attrName>
                                        </p:attrNameLst>
                                      </p:cBhvr>
                                      <p:tavLst>
                                        <p:tav tm="0">
                                          <p:val>
                                            <p:fltVal val="0"/>
                                          </p:val>
                                        </p:tav>
                                        <p:tav tm="100000">
                                          <p:val>
                                            <p:strVal val="#ppt_h"/>
                                          </p:val>
                                        </p:tav>
                                      </p:tavLst>
                                    </p:anim>
                                    <p:animEffect transition="in" filter="fade">
                                      <p:cBhvr>
                                        <p:cTn id="17" dur="500"/>
                                        <p:tgtEl>
                                          <p:spTgt spid="406537"/>
                                        </p:tgtEl>
                                      </p:cBhvr>
                                    </p:animEffect>
                                  </p:childTnLst>
                                </p:cTn>
                              </p:par>
                              <p:par>
                                <p:cTn id="18" presetID="53" presetClass="entr" presetSubtype="0" fill="hold" grpId="0" nodeType="withEffect">
                                  <p:stCondLst>
                                    <p:cond delay="0"/>
                                  </p:stCondLst>
                                  <p:childTnLst>
                                    <p:set>
                                      <p:cBhvr>
                                        <p:cTn id="19" dur="1" fill="hold">
                                          <p:stCondLst>
                                            <p:cond delay="0"/>
                                          </p:stCondLst>
                                        </p:cTn>
                                        <p:tgtEl>
                                          <p:spTgt spid="406538"/>
                                        </p:tgtEl>
                                        <p:attrNameLst>
                                          <p:attrName>style.visibility</p:attrName>
                                        </p:attrNameLst>
                                      </p:cBhvr>
                                      <p:to>
                                        <p:strVal val="visible"/>
                                      </p:to>
                                    </p:set>
                                    <p:anim calcmode="lin" valueType="num">
                                      <p:cBhvr>
                                        <p:cTn id="20" dur="500" fill="hold"/>
                                        <p:tgtEl>
                                          <p:spTgt spid="406538"/>
                                        </p:tgtEl>
                                        <p:attrNameLst>
                                          <p:attrName>ppt_w</p:attrName>
                                        </p:attrNameLst>
                                      </p:cBhvr>
                                      <p:tavLst>
                                        <p:tav tm="0">
                                          <p:val>
                                            <p:fltVal val="0"/>
                                          </p:val>
                                        </p:tav>
                                        <p:tav tm="100000">
                                          <p:val>
                                            <p:strVal val="#ppt_w"/>
                                          </p:val>
                                        </p:tav>
                                      </p:tavLst>
                                    </p:anim>
                                    <p:anim calcmode="lin" valueType="num">
                                      <p:cBhvr>
                                        <p:cTn id="21" dur="500" fill="hold"/>
                                        <p:tgtEl>
                                          <p:spTgt spid="406538"/>
                                        </p:tgtEl>
                                        <p:attrNameLst>
                                          <p:attrName>ppt_h</p:attrName>
                                        </p:attrNameLst>
                                      </p:cBhvr>
                                      <p:tavLst>
                                        <p:tav tm="0">
                                          <p:val>
                                            <p:fltVal val="0"/>
                                          </p:val>
                                        </p:tav>
                                        <p:tav tm="100000">
                                          <p:val>
                                            <p:strVal val="#ppt_h"/>
                                          </p:val>
                                        </p:tav>
                                      </p:tavLst>
                                    </p:anim>
                                    <p:animEffect transition="in" filter="fade">
                                      <p:cBhvr>
                                        <p:cTn id="22" dur="500"/>
                                        <p:tgtEl>
                                          <p:spTgt spid="406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530" grpId="0"/>
      <p:bldP spid="406531" grpId="0"/>
      <p:bldP spid="40653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noChangeArrowheads="1"/>
          </p:cNvSpPr>
          <p:nvPr>
            <p:ph type="title"/>
          </p:nvPr>
        </p:nvSpPr>
        <p:spPr>
          <a:xfrm>
            <a:off x="0" y="0"/>
            <a:ext cx="9144000" cy="914400"/>
          </a:xfrm>
          <a:noFill/>
        </p:spPr>
        <p:txBody>
          <a:bodyPr/>
          <a:lstStyle/>
          <a:p>
            <a:r>
              <a:rPr lang="en-US" smtClean="0">
                <a:latin typeface="Calibri" pitchFamily="34" charset="0"/>
              </a:rPr>
              <a:t>Quick World War 2 Review</a:t>
            </a:r>
          </a:p>
        </p:txBody>
      </p:sp>
      <p:sp>
        <p:nvSpPr>
          <p:cNvPr id="408579" name="Rectangle 3"/>
          <p:cNvSpPr>
            <a:spLocks noChangeArrowheads="1"/>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85000"/>
              </a:lnSpc>
            </a:pPr>
            <a:r>
              <a:rPr kumimoji="1" lang="en-US" sz="4000">
                <a:solidFill>
                  <a:schemeClr val="folHlink"/>
                </a:solidFill>
              </a:rPr>
              <a:t>Japanese attack on Pearl Harbor </a:t>
            </a:r>
            <a:br>
              <a:rPr kumimoji="1" lang="en-US" sz="4000">
                <a:solidFill>
                  <a:schemeClr val="folHlink"/>
                </a:solidFill>
              </a:rPr>
            </a:br>
            <a:r>
              <a:rPr kumimoji="1" lang="en-US" sz="4000">
                <a:solidFill>
                  <a:schemeClr val="folHlink"/>
                </a:solidFill>
              </a:rPr>
              <a:t>(December 7, 1941)</a:t>
            </a:r>
          </a:p>
        </p:txBody>
      </p:sp>
      <p:pic>
        <p:nvPicPr>
          <p:cNvPr id="7172" name="Picture 7"/>
          <p:cNvPicPr>
            <a:picLocks noChangeAspect="1" noChangeArrowheads="1"/>
          </p:cNvPicPr>
          <p:nvPr/>
        </p:nvPicPr>
        <p:blipFill>
          <a:blip r:embed="rId3">
            <a:lum bright="-12000" contrast="12000"/>
            <a:extLst>
              <a:ext uri="{28A0092B-C50C-407E-A947-70E740481C1C}">
                <a14:useLocalDpi xmlns:a14="http://schemas.microsoft.com/office/drawing/2010/main" val="0"/>
              </a:ext>
            </a:extLst>
          </a:blip>
          <a:srcRect/>
          <a:stretch>
            <a:fillRect/>
          </a:stretch>
        </p:blipFill>
        <p:spPr bwMode="auto">
          <a:xfrm>
            <a:off x="0" y="10668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8586" name="Picture 10" descr="280672608v11_480x480_Fro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0"/>
            <a:ext cx="4649788"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8587" name="Text Box 11"/>
          <p:cNvSpPr txBox="1">
            <a:spLocks noChangeArrowheads="1"/>
          </p:cNvSpPr>
          <p:nvPr/>
        </p:nvSpPr>
        <p:spPr bwMode="auto">
          <a:xfrm>
            <a:off x="609600" y="5616575"/>
            <a:ext cx="8077200" cy="1165225"/>
          </a:xfrm>
          <a:prstGeom prst="rect">
            <a:avLst/>
          </a:prstGeom>
          <a:solidFill>
            <a:srgbClr val="FFFFCC"/>
          </a:solidFill>
          <a:ln w="38100">
            <a:solidFill>
              <a:srgbClr val="0000CC"/>
            </a:solidFill>
            <a:miter lim="800000"/>
            <a:headEnd/>
            <a:tailEnd/>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ct val="85000"/>
              </a:lnSpc>
              <a:spcBef>
                <a:spcPct val="50000"/>
              </a:spcBef>
            </a:pPr>
            <a:r>
              <a:rPr lang="en-US" sz="4000" u="sng">
                <a:solidFill>
                  <a:srgbClr val="0000CC"/>
                </a:solidFill>
              </a:rPr>
              <a:t>U.S. Reaction</a:t>
            </a:r>
            <a:r>
              <a:rPr lang="en-US" sz="4000">
                <a:solidFill>
                  <a:srgbClr val="0000CC"/>
                </a:solidFill>
              </a:rPr>
              <a:t>: </a:t>
            </a:r>
            <a:br>
              <a:rPr lang="en-US" sz="4000">
                <a:solidFill>
                  <a:srgbClr val="0000CC"/>
                </a:solidFill>
              </a:rPr>
            </a:br>
            <a:r>
              <a:rPr lang="en-US" sz="4000">
                <a:solidFill>
                  <a:srgbClr val="0000CC"/>
                </a:solidFill>
              </a:rPr>
              <a:t>Declaration of war &amp; entry into WWII</a:t>
            </a:r>
          </a:p>
        </p:txBody>
      </p:sp>
    </p:spTree>
    <p:extLst>
      <p:ext uri="{BB962C8B-B14F-4D97-AF65-F5344CB8AC3E}">
        <p14:creationId xmlns:p14="http://schemas.microsoft.com/office/powerpoint/2010/main" val="9132113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xit" presetSubtype="0" fill="hold" grpId="0" nodeType="afterEffect">
                                  <p:stCondLst>
                                    <p:cond delay="0"/>
                                  </p:stCondLst>
                                  <p:childTnLst>
                                    <p:animEffect transition="out" filter="fade">
                                      <p:cBhvr>
                                        <p:cTn id="6" dur="2000"/>
                                        <p:tgtEl>
                                          <p:spTgt spid="408578"/>
                                        </p:tgtEl>
                                      </p:cBhvr>
                                    </p:animEffect>
                                    <p:set>
                                      <p:cBhvr>
                                        <p:cTn id="7" dur="1" fill="hold">
                                          <p:stCondLst>
                                            <p:cond delay="1999"/>
                                          </p:stCondLst>
                                        </p:cTn>
                                        <p:tgtEl>
                                          <p:spTgt spid="408578"/>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408579"/>
                                        </p:tgtEl>
                                        <p:attrNameLst>
                                          <p:attrName>style.visibility</p:attrName>
                                        </p:attrNameLst>
                                      </p:cBhvr>
                                      <p:to>
                                        <p:strVal val="visible"/>
                                      </p:to>
                                    </p:set>
                                    <p:animEffect transition="in" filter="fade">
                                      <p:cBhvr>
                                        <p:cTn id="10" dur="2000"/>
                                        <p:tgtEl>
                                          <p:spTgt spid="40857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408587"/>
                                        </p:tgtEl>
                                        <p:attrNameLst>
                                          <p:attrName>style.visibility</p:attrName>
                                        </p:attrNameLst>
                                      </p:cBhvr>
                                      <p:to>
                                        <p:strVal val="visible"/>
                                      </p:to>
                                    </p:set>
                                    <p:anim calcmode="lin" valueType="num">
                                      <p:cBhvr>
                                        <p:cTn id="15" dur="500" fill="hold"/>
                                        <p:tgtEl>
                                          <p:spTgt spid="408587"/>
                                        </p:tgtEl>
                                        <p:attrNameLst>
                                          <p:attrName>ppt_w</p:attrName>
                                        </p:attrNameLst>
                                      </p:cBhvr>
                                      <p:tavLst>
                                        <p:tav tm="0">
                                          <p:val>
                                            <p:fltVal val="0"/>
                                          </p:val>
                                        </p:tav>
                                        <p:tav tm="100000">
                                          <p:val>
                                            <p:strVal val="#ppt_w"/>
                                          </p:val>
                                        </p:tav>
                                      </p:tavLst>
                                    </p:anim>
                                    <p:anim calcmode="lin" valueType="num">
                                      <p:cBhvr>
                                        <p:cTn id="16" dur="500" fill="hold"/>
                                        <p:tgtEl>
                                          <p:spTgt spid="408587"/>
                                        </p:tgtEl>
                                        <p:attrNameLst>
                                          <p:attrName>ppt_h</p:attrName>
                                        </p:attrNameLst>
                                      </p:cBhvr>
                                      <p:tavLst>
                                        <p:tav tm="0">
                                          <p:val>
                                            <p:fltVal val="0"/>
                                          </p:val>
                                        </p:tav>
                                        <p:tav tm="100000">
                                          <p:val>
                                            <p:strVal val="#ppt_h"/>
                                          </p:val>
                                        </p:tav>
                                      </p:tavLst>
                                    </p:anim>
                                    <p:animEffect transition="in" filter="fade">
                                      <p:cBhvr>
                                        <p:cTn id="17" dur="500"/>
                                        <p:tgtEl>
                                          <p:spTgt spid="408587"/>
                                        </p:tgtEl>
                                      </p:cBhvr>
                                    </p:animEffect>
                                  </p:childTnLst>
                                </p:cTn>
                              </p:par>
                              <p:par>
                                <p:cTn id="18" presetID="53" presetClass="entr" presetSubtype="0" fill="hold" nodeType="withEffect">
                                  <p:stCondLst>
                                    <p:cond delay="0"/>
                                  </p:stCondLst>
                                  <p:childTnLst>
                                    <p:set>
                                      <p:cBhvr>
                                        <p:cTn id="19" dur="1" fill="hold">
                                          <p:stCondLst>
                                            <p:cond delay="0"/>
                                          </p:stCondLst>
                                        </p:cTn>
                                        <p:tgtEl>
                                          <p:spTgt spid="408586"/>
                                        </p:tgtEl>
                                        <p:attrNameLst>
                                          <p:attrName>style.visibility</p:attrName>
                                        </p:attrNameLst>
                                      </p:cBhvr>
                                      <p:to>
                                        <p:strVal val="visible"/>
                                      </p:to>
                                    </p:set>
                                    <p:anim calcmode="lin" valueType="num">
                                      <p:cBhvr>
                                        <p:cTn id="20" dur="500" fill="hold"/>
                                        <p:tgtEl>
                                          <p:spTgt spid="408586"/>
                                        </p:tgtEl>
                                        <p:attrNameLst>
                                          <p:attrName>ppt_w</p:attrName>
                                        </p:attrNameLst>
                                      </p:cBhvr>
                                      <p:tavLst>
                                        <p:tav tm="0">
                                          <p:val>
                                            <p:fltVal val="0"/>
                                          </p:val>
                                        </p:tav>
                                        <p:tav tm="100000">
                                          <p:val>
                                            <p:strVal val="#ppt_w"/>
                                          </p:val>
                                        </p:tav>
                                      </p:tavLst>
                                    </p:anim>
                                    <p:anim calcmode="lin" valueType="num">
                                      <p:cBhvr>
                                        <p:cTn id="21" dur="500" fill="hold"/>
                                        <p:tgtEl>
                                          <p:spTgt spid="408586"/>
                                        </p:tgtEl>
                                        <p:attrNameLst>
                                          <p:attrName>ppt_h</p:attrName>
                                        </p:attrNameLst>
                                      </p:cBhvr>
                                      <p:tavLst>
                                        <p:tav tm="0">
                                          <p:val>
                                            <p:fltVal val="0"/>
                                          </p:val>
                                        </p:tav>
                                        <p:tav tm="100000">
                                          <p:val>
                                            <p:strVal val="#ppt_h"/>
                                          </p:val>
                                        </p:tav>
                                      </p:tavLst>
                                    </p:anim>
                                    <p:animEffect transition="in" filter="fade">
                                      <p:cBhvr>
                                        <p:cTn id="22" dur="500"/>
                                        <p:tgtEl>
                                          <p:spTgt spid="408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578" grpId="0"/>
      <p:bldP spid="408579" grpId="0"/>
      <p:bldP spid="40858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ChangeArrowheads="1"/>
          </p:cNvSpPr>
          <p:nvPr>
            <p:ph type="title"/>
          </p:nvPr>
        </p:nvSpPr>
        <p:spPr>
          <a:xfrm>
            <a:off x="0" y="0"/>
            <a:ext cx="9144000" cy="914400"/>
          </a:xfrm>
          <a:noFill/>
        </p:spPr>
        <p:txBody>
          <a:bodyPr/>
          <a:lstStyle/>
          <a:p>
            <a:r>
              <a:rPr lang="en-US" smtClean="0">
                <a:latin typeface="Calibri" pitchFamily="34" charset="0"/>
              </a:rPr>
              <a:t>Quick World War 2 Review</a:t>
            </a:r>
          </a:p>
        </p:txBody>
      </p:sp>
      <p:sp>
        <p:nvSpPr>
          <p:cNvPr id="410627" name="Rectangle 3"/>
          <p:cNvSpPr>
            <a:spLocks noChangeArrowheads="1"/>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85000"/>
              </a:lnSpc>
            </a:pPr>
            <a:r>
              <a:rPr kumimoji="1" lang="en-US" sz="4000">
                <a:solidFill>
                  <a:schemeClr val="folHlink"/>
                </a:solidFill>
              </a:rPr>
              <a:t>Changes on the American Home Front</a:t>
            </a:r>
          </a:p>
        </p:txBody>
      </p:sp>
      <p:pic>
        <p:nvPicPr>
          <p:cNvPr id="8196" name="Picture 7" descr="Assembly%20lines%20at%20Ford%27s%20Willow%20Ru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990600"/>
            <a:ext cx="7924800" cy="5867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10632" name="AutoShape 8"/>
          <p:cNvSpPr>
            <a:spLocks noChangeArrowheads="1"/>
          </p:cNvSpPr>
          <p:nvPr/>
        </p:nvSpPr>
        <p:spPr bwMode="auto">
          <a:xfrm>
            <a:off x="457200" y="2819400"/>
            <a:ext cx="8229600" cy="990600"/>
          </a:xfrm>
          <a:prstGeom prst="wedgeRectCallout">
            <a:avLst>
              <a:gd name="adj1" fmla="val 28509"/>
              <a:gd name="adj2" fmla="val 30931"/>
            </a:avLst>
          </a:prstGeom>
          <a:solidFill>
            <a:srgbClr val="CCCCFF"/>
          </a:solidFill>
          <a:ln w="38100">
            <a:solidFill>
              <a:schemeClr val="tx1"/>
            </a:solidFill>
            <a:miter lim="800000"/>
            <a:headEnd/>
            <a:tailEnd/>
          </a:ln>
        </p:spPr>
        <p:txBody>
          <a:bodyPr/>
          <a:lstStyle/>
          <a:p>
            <a:pPr algn="ctr">
              <a:lnSpc>
                <a:spcPct val="80000"/>
              </a:lnSpc>
              <a:spcBef>
                <a:spcPct val="10000"/>
              </a:spcBef>
            </a:pPr>
            <a:r>
              <a:rPr lang="en-US" sz="3600" u="sng">
                <a:latin typeface="Times New Roman" pitchFamily="18" charset="0"/>
              </a:rPr>
              <a:t>Office of Price Administration</a:t>
            </a:r>
            <a:r>
              <a:rPr lang="en-US" sz="3600">
                <a:latin typeface="Times New Roman" pitchFamily="18" charset="0"/>
              </a:rPr>
              <a:t> fixed priced &amp; created ration books to save resources</a:t>
            </a:r>
          </a:p>
        </p:txBody>
      </p:sp>
      <p:sp>
        <p:nvSpPr>
          <p:cNvPr id="410633" name="AutoShape 9"/>
          <p:cNvSpPr>
            <a:spLocks noChangeArrowheads="1"/>
          </p:cNvSpPr>
          <p:nvPr/>
        </p:nvSpPr>
        <p:spPr bwMode="auto">
          <a:xfrm>
            <a:off x="762000" y="4114800"/>
            <a:ext cx="7467600" cy="1066800"/>
          </a:xfrm>
          <a:prstGeom prst="wedgeRectCallout">
            <a:avLst>
              <a:gd name="adj1" fmla="val -20153"/>
              <a:gd name="adj2" fmla="val -5356"/>
            </a:avLst>
          </a:prstGeom>
          <a:solidFill>
            <a:srgbClr val="CCFFCC"/>
          </a:solidFill>
          <a:ln w="38100">
            <a:solidFill>
              <a:schemeClr val="tx1"/>
            </a:solidFill>
            <a:miter lim="800000"/>
            <a:headEnd/>
            <a:tailEnd/>
          </a:ln>
        </p:spPr>
        <p:txBody>
          <a:bodyPr/>
          <a:lstStyle/>
          <a:p>
            <a:pPr algn="ctr">
              <a:lnSpc>
                <a:spcPct val="80000"/>
              </a:lnSpc>
              <a:spcBef>
                <a:spcPct val="10000"/>
              </a:spcBef>
            </a:pPr>
            <a:r>
              <a:rPr lang="en-US" sz="3600" u="sng">
                <a:latin typeface="Times New Roman" pitchFamily="18" charset="0"/>
              </a:rPr>
              <a:t>Office of War Information</a:t>
            </a:r>
            <a:r>
              <a:rPr lang="en-US" sz="3600">
                <a:latin typeface="Times New Roman" pitchFamily="18" charset="0"/>
              </a:rPr>
              <a:t> directed press, print, radio, &amp; film propaganda</a:t>
            </a:r>
          </a:p>
        </p:txBody>
      </p:sp>
      <p:sp>
        <p:nvSpPr>
          <p:cNvPr id="410634" name="Rectangle 10"/>
          <p:cNvSpPr>
            <a:spLocks noChangeArrowheads="1"/>
          </p:cNvSpPr>
          <p:nvPr/>
        </p:nvSpPr>
        <p:spPr bwMode="auto">
          <a:xfrm>
            <a:off x="228600" y="1752600"/>
            <a:ext cx="8534400" cy="679450"/>
          </a:xfrm>
          <a:prstGeom prst="rect">
            <a:avLst/>
          </a:prstGeom>
          <a:solidFill>
            <a:srgbClr val="FFCCFF"/>
          </a:solidFill>
          <a:ln w="38100">
            <a:solidFill>
              <a:schemeClr val="tx1"/>
            </a:solidFill>
            <a:miter lim="800000"/>
            <a:headEnd/>
            <a:tailEnd/>
          </a:ln>
        </p:spPr>
        <p:txBody>
          <a:bodyPr>
            <a:spAutoFit/>
          </a:bodyPr>
          <a:lstStyle/>
          <a:p>
            <a:pPr algn="ctr">
              <a:spcBef>
                <a:spcPct val="20000"/>
              </a:spcBef>
              <a:buFont typeface="Arial" charset="0"/>
              <a:buNone/>
            </a:pPr>
            <a:r>
              <a:rPr kumimoji="1" lang="en-US" sz="3600" u="sng">
                <a:latin typeface="Times New Roman" pitchFamily="18" charset="0"/>
              </a:rPr>
              <a:t>War Production Board</a:t>
            </a:r>
            <a:r>
              <a:rPr kumimoji="1" lang="en-US" sz="3600">
                <a:latin typeface="Times New Roman" pitchFamily="18" charset="0"/>
              </a:rPr>
              <a:t> directed U.S. industry</a:t>
            </a:r>
          </a:p>
        </p:txBody>
      </p:sp>
      <p:sp>
        <p:nvSpPr>
          <p:cNvPr id="8200" name="Text Box 11"/>
          <p:cNvSpPr txBox="1">
            <a:spLocks noChangeArrowheads="1"/>
          </p:cNvSpPr>
          <p:nvPr/>
        </p:nvSpPr>
        <p:spPr bwMode="auto">
          <a:xfrm>
            <a:off x="2286000" y="6210300"/>
            <a:ext cx="4724400" cy="647700"/>
          </a:xfrm>
          <a:prstGeom prst="rect">
            <a:avLst/>
          </a:prstGeom>
          <a:solidFill>
            <a:srgbClr val="FFFFCC"/>
          </a:solidFill>
          <a:ln w="38100">
            <a:solidFill>
              <a:srgbClr val="660066"/>
            </a:solidFill>
            <a:miter lim="800000"/>
            <a:headEnd/>
            <a:tailEnd/>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ct val="85000"/>
              </a:lnSpc>
              <a:spcBef>
                <a:spcPct val="50000"/>
              </a:spcBef>
            </a:pPr>
            <a:r>
              <a:rPr lang="en-US" sz="4000">
                <a:solidFill>
                  <a:srgbClr val="660066"/>
                </a:solidFill>
              </a:rPr>
              <a:t>Mobilization for war</a:t>
            </a:r>
          </a:p>
        </p:txBody>
      </p:sp>
    </p:spTree>
    <p:extLst>
      <p:ext uri="{BB962C8B-B14F-4D97-AF65-F5344CB8AC3E}">
        <p14:creationId xmlns:p14="http://schemas.microsoft.com/office/powerpoint/2010/main" val="35554606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xit" presetSubtype="0" fill="hold" grpId="0" nodeType="afterEffect">
                                  <p:stCondLst>
                                    <p:cond delay="0"/>
                                  </p:stCondLst>
                                  <p:childTnLst>
                                    <p:animEffect transition="out" filter="fade">
                                      <p:cBhvr>
                                        <p:cTn id="6" dur="2000"/>
                                        <p:tgtEl>
                                          <p:spTgt spid="410626"/>
                                        </p:tgtEl>
                                      </p:cBhvr>
                                    </p:animEffect>
                                    <p:set>
                                      <p:cBhvr>
                                        <p:cTn id="7" dur="1" fill="hold">
                                          <p:stCondLst>
                                            <p:cond delay="1999"/>
                                          </p:stCondLst>
                                        </p:cTn>
                                        <p:tgtEl>
                                          <p:spTgt spid="410626"/>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410627"/>
                                        </p:tgtEl>
                                        <p:attrNameLst>
                                          <p:attrName>style.visibility</p:attrName>
                                        </p:attrNameLst>
                                      </p:cBhvr>
                                      <p:to>
                                        <p:strVal val="visible"/>
                                      </p:to>
                                    </p:set>
                                    <p:animEffect transition="in" filter="fade">
                                      <p:cBhvr>
                                        <p:cTn id="10" dur="2000"/>
                                        <p:tgtEl>
                                          <p:spTgt spid="41062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410634"/>
                                        </p:tgtEl>
                                        <p:attrNameLst>
                                          <p:attrName>style.visibility</p:attrName>
                                        </p:attrNameLst>
                                      </p:cBhvr>
                                      <p:to>
                                        <p:strVal val="visible"/>
                                      </p:to>
                                    </p:set>
                                    <p:anim calcmode="lin" valueType="num">
                                      <p:cBhvr>
                                        <p:cTn id="15" dur="500" fill="hold"/>
                                        <p:tgtEl>
                                          <p:spTgt spid="410634"/>
                                        </p:tgtEl>
                                        <p:attrNameLst>
                                          <p:attrName>ppt_w</p:attrName>
                                        </p:attrNameLst>
                                      </p:cBhvr>
                                      <p:tavLst>
                                        <p:tav tm="0">
                                          <p:val>
                                            <p:fltVal val="0"/>
                                          </p:val>
                                        </p:tav>
                                        <p:tav tm="100000">
                                          <p:val>
                                            <p:strVal val="#ppt_w"/>
                                          </p:val>
                                        </p:tav>
                                      </p:tavLst>
                                    </p:anim>
                                    <p:anim calcmode="lin" valueType="num">
                                      <p:cBhvr>
                                        <p:cTn id="16" dur="500" fill="hold"/>
                                        <p:tgtEl>
                                          <p:spTgt spid="410634"/>
                                        </p:tgtEl>
                                        <p:attrNameLst>
                                          <p:attrName>ppt_h</p:attrName>
                                        </p:attrNameLst>
                                      </p:cBhvr>
                                      <p:tavLst>
                                        <p:tav tm="0">
                                          <p:val>
                                            <p:fltVal val="0"/>
                                          </p:val>
                                        </p:tav>
                                        <p:tav tm="100000">
                                          <p:val>
                                            <p:strVal val="#ppt_h"/>
                                          </p:val>
                                        </p:tav>
                                      </p:tavLst>
                                    </p:anim>
                                    <p:animEffect transition="in" filter="fade">
                                      <p:cBhvr>
                                        <p:cTn id="17" dur="500"/>
                                        <p:tgtEl>
                                          <p:spTgt spid="410634"/>
                                        </p:tgtEl>
                                      </p:cBhvr>
                                    </p:animEffect>
                                  </p:childTnLst>
                                </p:cTn>
                              </p:par>
                            </p:childTnLst>
                          </p:cTn>
                        </p:par>
                        <p:par>
                          <p:cTn id="18" fill="hold" nodeType="afterGroup">
                            <p:stCondLst>
                              <p:cond delay="500"/>
                            </p:stCondLst>
                            <p:childTnLst>
                              <p:par>
                                <p:cTn id="19" presetID="53" presetClass="entr" presetSubtype="0" fill="hold" grpId="0" nodeType="afterEffect">
                                  <p:stCondLst>
                                    <p:cond delay="0"/>
                                  </p:stCondLst>
                                  <p:childTnLst>
                                    <p:set>
                                      <p:cBhvr>
                                        <p:cTn id="20" dur="1" fill="hold">
                                          <p:stCondLst>
                                            <p:cond delay="0"/>
                                          </p:stCondLst>
                                        </p:cTn>
                                        <p:tgtEl>
                                          <p:spTgt spid="410632"/>
                                        </p:tgtEl>
                                        <p:attrNameLst>
                                          <p:attrName>style.visibility</p:attrName>
                                        </p:attrNameLst>
                                      </p:cBhvr>
                                      <p:to>
                                        <p:strVal val="visible"/>
                                      </p:to>
                                    </p:set>
                                    <p:anim calcmode="lin" valueType="num">
                                      <p:cBhvr>
                                        <p:cTn id="21" dur="500" fill="hold"/>
                                        <p:tgtEl>
                                          <p:spTgt spid="410632"/>
                                        </p:tgtEl>
                                        <p:attrNameLst>
                                          <p:attrName>ppt_w</p:attrName>
                                        </p:attrNameLst>
                                      </p:cBhvr>
                                      <p:tavLst>
                                        <p:tav tm="0">
                                          <p:val>
                                            <p:fltVal val="0"/>
                                          </p:val>
                                        </p:tav>
                                        <p:tav tm="100000">
                                          <p:val>
                                            <p:strVal val="#ppt_w"/>
                                          </p:val>
                                        </p:tav>
                                      </p:tavLst>
                                    </p:anim>
                                    <p:anim calcmode="lin" valueType="num">
                                      <p:cBhvr>
                                        <p:cTn id="22" dur="500" fill="hold"/>
                                        <p:tgtEl>
                                          <p:spTgt spid="410632"/>
                                        </p:tgtEl>
                                        <p:attrNameLst>
                                          <p:attrName>ppt_h</p:attrName>
                                        </p:attrNameLst>
                                      </p:cBhvr>
                                      <p:tavLst>
                                        <p:tav tm="0">
                                          <p:val>
                                            <p:fltVal val="0"/>
                                          </p:val>
                                        </p:tav>
                                        <p:tav tm="100000">
                                          <p:val>
                                            <p:strVal val="#ppt_h"/>
                                          </p:val>
                                        </p:tav>
                                      </p:tavLst>
                                    </p:anim>
                                    <p:animEffect transition="in" filter="fade">
                                      <p:cBhvr>
                                        <p:cTn id="23" dur="500"/>
                                        <p:tgtEl>
                                          <p:spTgt spid="410632"/>
                                        </p:tgtEl>
                                      </p:cBhvr>
                                    </p:animEffect>
                                  </p:childTnLst>
                                </p:cTn>
                              </p:par>
                            </p:childTnLst>
                          </p:cTn>
                        </p:par>
                        <p:par>
                          <p:cTn id="24" fill="hold" nodeType="afterGroup">
                            <p:stCondLst>
                              <p:cond delay="1000"/>
                            </p:stCondLst>
                            <p:childTnLst>
                              <p:par>
                                <p:cTn id="25" presetID="53" presetClass="entr" presetSubtype="0" fill="hold" grpId="0" nodeType="afterEffect">
                                  <p:stCondLst>
                                    <p:cond delay="0"/>
                                  </p:stCondLst>
                                  <p:childTnLst>
                                    <p:set>
                                      <p:cBhvr>
                                        <p:cTn id="26" dur="1" fill="hold">
                                          <p:stCondLst>
                                            <p:cond delay="0"/>
                                          </p:stCondLst>
                                        </p:cTn>
                                        <p:tgtEl>
                                          <p:spTgt spid="410633"/>
                                        </p:tgtEl>
                                        <p:attrNameLst>
                                          <p:attrName>style.visibility</p:attrName>
                                        </p:attrNameLst>
                                      </p:cBhvr>
                                      <p:to>
                                        <p:strVal val="visible"/>
                                      </p:to>
                                    </p:set>
                                    <p:anim calcmode="lin" valueType="num">
                                      <p:cBhvr>
                                        <p:cTn id="27" dur="500" fill="hold"/>
                                        <p:tgtEl>
                                          <p:spTgt spid="410633"/>
                                        </p:tgtEl>
                                        <p:attrNameLst>
                                          <p:attrName>ppt_w</p:attrName>
                                        </p:attrNameLst>
                                      </p:cBhvr>
                                      <p:tavLst>
                                        <p:tav tm="0">
                                          <p:val>
                                            <p:fltVal val="0"/>
                                          </p:val>
                                        </p:tav>
                                        <p:tav tm="100000">
                                          <p:val>
                                            <p:strVal val="#ppt_w"/>
                                          </p:val>
                                        </p:tav>
                                      </p:tavLst>
                                    </p:anim>
                                    <p:anim calcmode="lin" valueType="num">
                                      <p:cBhvr>
                                        <p:cTn id="28" dur="500" fill="hold"/>
                                        <p:tgtEl>
                                          <p:spTgt spid="410633"/>
                                        </p:tgtEl>
                                        <p:attrNameLst>
                                          <p:attrName>ppt_h</p:attrName>
                                        </p:attrNameLst>
                                      </p:cBhvr>
                                      <p:tavLst>
                                        <p:tav tm="0">
                                          <p:val>
                                            <p:fltVal val="0"/>
                                          </p:val>
                                        </p:tav>
                                        <p:tav tm="100000">
                                          <p:val>
                                            <p:strVal val="#ppt_h"/>
                                          </p:val>
                                        </p:tav>
                                      </p:tavLst>
                                    </p:anim>
                                    <p:animEffect transition="in" filter="fade">
                                      <p:cBhvr>
                                        <p:cTn id="29" dur="500"/>
                                        <p:tgtEl>
                                          <p:spTgt spid="4106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26" grpId="0"/>
      <p:bldP spid="410627" grpId="0"/>
      <p:bldP spid="410632" grpId="0" animBg="1"/>
      <p:bldP spid="410633" grpId="0" animBg="1"/>
      <p:bldP spid="4106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p:cNvSpPr>
            <a:spLocks noGrp="1" noChangeArrowheads="1"/>
          </p:cNvSpPr>
          <p:nvPr>
            <p:ph type="title"/>
          </p:nvPr>
        </p:nvSpPr>
        <p:spPr>
          <a:xfrm>
            <a:off x="0" y="0"/>
            <a:ext cx="9144000" cy="914400"/>
          </a:xfrm>
          <a:noFill/>
        </p:spPr>
        <p:txBody>
          <a:bodyPr/>
          <a:lstStyle/>
          <a:p>
            <a:r>
              <a:rPr lang="en-US" smtClean="0">
                <a:latin typeface="Calibri" pitchFamily="34" charset="0"/>
              </a:rPr>
              <a:t>Quick World War 2 Review</a:t>
            </a:r>
          </a:p>
        </p:txBody>
      </p:sp>
      <p:sp>
        <p:nvSpPr>
          <p:cNvPr id="412675" name="Rectangle 3"/>
          <p:cNvSpPr>
            <a:spLocks noChangeArrowheads="1"/>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85000"/>
              </a:lnSpc>
            </a:pPr>
            <a:r>
              <a:rPr kumimoji="1" lang="en-US" sz="4000">
                <a:solidFill>
                  <a:schemeClr val="folHlink"/>
                </a:solidFill>
              </a:rPr>
              <a:t>Changes on the American Home Front</a:t>
            </a:r>
          </a:p>
        </p:txBody>
      </p:sp>
      <p:pic>
        <p:nvPicPr>
          <p:cNvPr id="412684" name="Picture 12" descr="ExplorePAHistory-a0k0r1-a_3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914400"/>
            <a:ext cx="5715000" cy="470058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12685" name="Picture 13" descr="wecandoitposte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 y="990600"/>
            <a:ext cx="3400425" cy="4495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12686" name="Picture 14"/>
          <p:cNvPicPr>
            <a:picLocks noChangeAspect="1" noChangeArrowheads="1"/>
          </p:cNvPicPr>
          <p:nvPr/>
        </p:nvPicPr>
        <p:blipFill>
          <a:blip r:embed="rId5">
            <a:extLst>
              <a:ext uri="{28A0092B-C50C-407E-A947-70E740481C1C}">
                <a14:useLocalDpi xmlns:a14="http://schemas.microsoft.com/office/drawing/2010/main" val="0"/>
              </a:ext>
            </a:extLst>
          </a:blip>
          <a:srcRect l="3334" r="2222" b="6667"/>
          <a:stretch>
            <a:fillRect/>
          </a:stretch>
        </p:blipFill>
        <p:spPr bwMode="auto">
          <a:xfrm>
            <a:off x="1295400" y="857250"/>
            <a:ext cx="65532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688" name="Picture 16" descr="20403"/>
          <p:cNvPicPr>
            <a:picLocks noChangeAspect="1" noChangeArrowheads="1"/>
          </p:cNvPicPr>
          <p:nvPr/>
        </p:nvPicPr>
        <p:blipFill>
          <a:blip r:embed="rId6">
            <a:lum bright="-6000"/>
            <a:extLst>
              <a:ext uri="{28A0092B-C50C-407E-A947-70E740481C1C}">
                <a14:useLocalDpi xmlns:a14="http://schemas.microsoft.com/office/drawing/2010/main" val="0"/>
              </a:ext>
            </a:extLst>
          </a:blip>
          <a:srcRect/>
          <a:stretch>
            <a:fillRect/>
          </a:stretch>
        </p:blipFill>
        <p:spPr bwMode="auto">
          <a:xfrm>
            <a:off x="1295400" y="838200"/>
            <a:ext cx="6553200" cy="49133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224" name="Text Box 17"/>
          <p:cNvSpPr txBox="1">
            <a:spLocks noChangeArrowheads="1"/>
          </p:cNvSpPr>
          <p:nvPr/>
        </p:nvSpPr>
        <p:spPr bwMode="auto">
          <a:xfrm>
            <a:off x="457200" y="5692775"/>
            <a:ext cx="8229600" cy="1165225"/>
          </a:xfrm>
          <a:prstGeom prst="rect">
            <a:avLst/>
          </a:prstGeom>
          <a:solidFill>
            <a:srgbClr val="FFFFCC"/>
          </a:solidFill>
          <a:ln w="38100">
            <a:solidFill>
              <a:srgbClr val="660066"/>
            </a:solidFill>
            <a:miter lim="800000"/>
            <a:headEnd/>
            <a:tailEnd/>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ct val="85000"/>
              </a:lnSpc>
              <a:spcBef>
                <a:spcPct val="50000"/>
              </a:spcBef>
            </a:pPr>
            <a:r>
              <a:rPr lang="en-US" sz="4000">
                <a:solidFill>
                  <a:srgbClr val="660066"/>
                </a:solidFill>
              </a:rPr>
              <a:t>Impact on women, African Americans, Japanese Americans </a:t>
            </a:r>
          </a:p>
        </p:txBody>
      </p:sp>
    </p:spTree>
    <p:extLst>
      <p:ext uri="{BB962C8B-B14F-4D97-AF65-F5344CB8AC3E}">
        <p14:creationId xmlns:p14="http://schemas.microsoft.com/office/powerpoint/2010/main" val="14949462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xit" presetSubtype="0" fill="hold" grpId="0" nodeType="afterEffect">
                                  <p:stCondLst>
                                    <p:cond delay="0"/>
                                  </p:stCondLst>
                                  <p:childTnLst>
                                    <p:animEffect transition="out" filter="fade">
                                      <p:cBhvr>
                                        <p:cTn id="6" dur="2000"/>
                                        <p:tgtEl>
                                          <p:spTgt spid="412674"/>
                                        </p:tgtEl>
                                      </p:cBhvr>
                                    </p:animEffect>
                                    <p:set>
                                      <p:cBhvr>
                                        <p:cTn id="7" dur="1" fill="hold">
                                          <p:stCondLst>
                                            <p:cond delay="1999"/>
                                          </p:stCondLst>
                                        </p:cTn>
                                        <p:tgtEl>
                                          <p:spTgt spid="412674"/>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412675"/>
                                        </p:tgtEl>
                                        <p:attrNameLst>
                                          <p:attrName>style.visibility</p:attrName>
                                        </p:attrNameLst>
                                      </p:cBhvr>
                                      <p:to>
                                        <p:strVal val="visible"/>
                                      </p:to>
                                    </p:set>
                                    <p:animEffect transition="in" filter="fade">
                                      <p:cBhvr>
                                        <p:cTn id="10" dur="2000"/>
                                        <p:tgtEl>
                                          <p:spTgt spid="41267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xit" presetSubtype="0" fill="hold" nodeType="clickEffect">
                                  <p:stCondLst>
                                    <p:cond delay="0"/>
                                  </p:stCondLst>
                                  <p:childTnLst>
                                    <p:animEffect transition="out" filter="fade">
                                      <p:cBhvr>
                                        <p:cTn id="14" dur="2000"/>
                                        <p:tgtEl>
                                          <p:spTgt spid="412685"/>
                                        </p:tgtEl>
                                      </p:cBhvr>
                                    </p:animEffect>
                                    <p:set>
                                      <p:cBhvr>
                                        <p:cTn id="15" dur="1" fill="hold">
                                          <p:stCondLst>
                                            <p:cond delay="1999"/>
                                          </p:stCondLst>
                                        </p:cTn>
                                        <p:tgtEl>
                                          <p:spTgt spid="412685"/>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2000"/>
                                        <p:tgtEl>
                                          <p:spTgt spid="412684"/>
                                        </p:tgtEl>
                                      </p:cBhvr>
                                    </p:animEffect>
                                    <p:set>
                                      <p:cBhvr>
                                        <p:cTn id="18" dur="1" fill="hold">
                                          <p:stCondLst>
                                            <p:cond delay="1999"/>
                                          </p:stCondLst>
                                        </p:cTn>
                                        <p:tgtEl>
                                          <p:spTgt spid="412684"/>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412686"/>
                                        </p:tgtEl>
                                        <p:attrNameLst>
                                          <p:attrName>style.visibility</p:attrName>
                                        </p:attrNameLst>
                                      </p:cBhvr>
                                      <p:to>
                                        <p:strVal val="visible"/>
                                      </p:to>
                                    </p:set>
                                    <p:animEffect transition="in" filter="fade">
                                      <p:cBhvr>
                                        <p:cTn id="21" dur="2000"/>
                                        <p:tgtEl>
                                          <p:spTgt spid="41268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xit" presetSubtype="0" fill="hold" nodeType="clickEffect">
                                  <p:stCondLst>
                                    <p:cond delay="0"/>
                                  </p:stCondLst>
                                  <p:childTnLst>
                                    <p:animEffect transition="out" filter="fade">
                                      <p:cBhvr>
                                        <p:cTn id="25" dur="2000"/>
                                        <p:tgtEl>
                                          <p:spTgt spid="412686"/>
                                        </p:tgtEl>
                                      </p:cBhvr>
                                    </p:animEffect>
                                    <p:set>
                                      <p:cBhvr>
                                        <p:cTn id="26" dur="1" fill="hold">
                                          <p:stCondLst>
                                            <p:cond delay="1999"/>
                                          </p:stCondLst>
                                        </p:cTn>
                                        <p:tgtEl>
                                          <p:spTgt spid="412686"/>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412688"/>
                                        </p:tgtEl>
                                        <p:attrNameLst>
                                          <p:attrName>style.visibility</p:attrName>
                                        </p:attrNameLst>
                                      </p:cBhvr>
                                      <p:to>
                                        <p:strVal val="visible"/>
                                      </p:to>
                                    </p:set>
                                    <p:animEffect transition="in" filter="fade">
                                      <p:cBhvr>
                                        <p:cTn id="29" dur="2000"/>
                                        <p:tgtEl>
                                          <p:spTgt spid="4126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74" grpId="0"/>
      <p:bldP spid="41267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lum bright="-6000"/>
            <a:extLst>
              <a:ext uri="{28A0092B-C50C-407E-A947-70E740481C1C}">
                <a14:useLocalDpi xmlns:a14="http://schemas.microsoft.com/office/drawing/2010/main" val="0"/>
              </a:ext>
            </a:extLst>
          </a:blip>
          <a:srcRect l="8476" t="17708" r="8418" b="29167"/>
          <a:stretch>
            <a:fillRect/>
          </a:stretch>
        </p:blipFill>
        <p:spPr bwMode="auto">
          <a:xfrm>
            <a:off x="0" y="1219200"/>
            <a:ext cx="9144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 Box 3"/>
          <p:cNvSpPr txBox="1">
            <a:spLocks noChangeArrowheads="1"/>
          </p:cNvSpPr>
          <p:nvPr/>
        </p:nvSpPr>
        <p:spPr bwMode="auto">
          <a:xfrm>
            <a:off x="0" y="0"/>
            <a:ext cx="9144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ct val="90000"/>
              </a:lnSpc>
              <a:spcBef>
                <a:spcPct val="50000"/>
              </a:spcBef>
            </a:pPr>
            <a:r>
              <a:rPr lang="en-US" sz="4000"/>
              <a:t>World War 2 was a two “theater” war:  </a:t>
            </a:r>
            <a:br>
              <a:rPr lang="en-US" sz="4000"/>
            </a:br>
            <a:r>
              <a:rPr lang="en-US" sz="4000"/>
              <a:t>Europe and the Pacific</a:t>
            </a:r>
          </a:p>
        </p:txBody>
      </p:sp>
    </p:spTree>
    <p:custDataLst>
      <p:tags r:id="rId1"/>
    </p:custDataLst>
    <p:extLst>
      <p:ext uri="{BB962C8B-B14F-4D97-AF65-F5344CB8AC3E}">
        <p14:creationId xmlns:p14="http://schemas.microsoft.com/office/powerpoint/2010/main" val="9897174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endParaRPr lang="en-US" smtClean="0"/>
          </a:p>
        </p:txBody>
      </p:sp>
      <p:sp>
        <p:nvSpPr>
          <p:cNvPr id="11267" name="Rectangle 3"/>
          <p:cNvSpPr>
            <a:spLocks noGrp="1" noChangeArrowheads="1"/>
          </p:cNvSpPr>
          <p:nvPr>
            <p:ph idx="1"/>
          </p:nvPr>
        </p:nvSpPr>
        <p:spPr/>
        <p:txBody>
          <a:bodyPr/>
          <a:lstStyle/>
          <a:p>
            <a:endParaRPr lang="en-US" smtClean="0"/>
          </a:p>
        </p:txBody>
      </p:sp>
      <p:pic>
        <p:nvPicPr>
          <p:cNvPr id="11268" name="Picture 4" descr="20404"/>
          <p:cNvPicPr>
            <a:picLocks noChangeAspect="1" noChangeArrowheads="1"/>
          </p:cNvPicPr>
          <p:nvPr/>
        </p:nvPicPr>
        <p:blipFill>
          <a:blip r:embed="rId2">
            <a:extLst>
              <a:ext uri="{28A0092B-C50C-407E-A947-70E740481C1C}">
                <a14:useLocalDpi xmlns:a14="http://schemas.microsoft.com/office/drawing/2010/main" val="0"/>
              </a:ext>
            </a:extLst>
          </a:blip>
          <a:srcRect t="3090" b="3090"/>
          <a:stretch>
            <a:fillRect/>
          </a:stretch>
        </p:blipFill>
        <p:spPr bwMode="auto">
          <a:xfrm>
            <a:off x="0" y="-82550"/>
            <a:ext cx="9144000" cy="694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0389" name="Text Box 5"/>
          <p:cNvSpPr txBox="1">
            <a:spLocks noChangeArrowheads="1"/>
          </p:cNvSpPr>
          <p:nvPr/>
        </p:nvSpPr>
        <p:spPr bwMode="auto">
          <a:xfrm>
            <a:off x="228600" y="57150"/>
            <a:ext cx="8763000" cy="1009650"/>
          </a:xfrm>
          <a:prstGeom prst="rect">
            <a:avLst/>
          </a:prstGeom>
          <a:solidFill>
            <a:srgbClr val="FFFF99"/>
          </a:solidFill>
          <a:ln w="38100">
            <a:solidFill>
              <a:schemeClr val="tx1"/>
            </a:solidFill>
            <a:miter lim="800000"/>
            <a:headEnd/>
            <a:tailEnd/>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ct val="80000"/>
              </a:lnSpc>
              <a:spcBef>
                <a:spcPct val="50000"/>
              </a:spcBef>
            </a:pPr>
            <a:r>
              <a:rPr kumimoji="1" lang="en-US" sz="3600"/>
              <a:t>When the U.S. entered WW2 in late 1941, </a:t>
            </a:r>
            <a:br>
              <a:rPr kumimoji="1" lang="en-US" sz="3600"/>
            </a:br>
            <a:r>
              <a:rPr kumimoji="1" lang="en-US" sz="3600"/>
              <a:t>the Axis Powers were clearly winning the war</a:t>
            </a:r>
          </a:p>
        </p:txBody>
      </p:sp>
      <p:sp>
        <p:nvSpPr>
          <p:cNvPr id="400390" name="AutoShape 6"/>
          <p:cNvSpPr>
            <a:spLocks noChangeArrowheads="1"/>
          </p:cNvSpPr>
          <p:nvPr/>
        </p:nvSpPr>
        <p:spPr bwMode="auto">
          <a:xfrm>
            <a:off x="304800" y="304800"/>
            <a:ext cx="4038600" cy="990600"/>
          </a:xfrm>
          <a:prstGeom prst="wedgeRectCallout">
            <a:avLst>
              <a:gd name="adj1" fmla="val 38481"/>
              <a:gd name="adj2" fmla="val 108171"/>
            </a:avLst>
          </a:prstGeom>
          <a:solidFill>
            <a:srgbClr val="FFCC99"/>
          </a:solidFill>
          <a:ln w="38100">
            <a:solidFill>
              <a:schemeClr val="tx1"/>
            </a:solidFill>
            <a:miter lim="800000"/>
            <a:headEnd/>
            <a:tailEnd/>
          </a:ln>
        </p:spPr>
        <p:txBody>
          <a:bodyPr/>
          <a:lstStyle/>
          <a:p>
            <a:pPr algn="ctr">
              <a:lnSpc>
                <a:spcPct val="80000"/>
              </a:lnSpc>
            </a:pPr>
            <a:r>
              <a:rPr kumimoji="1" lang="en-US" sz="3600"/>
              <a:t>Germany controlled almost all of Europe</a:t>
            </a:r>
          </a:p>
        </p:txBody>
      </p:sp>
      <p:sp>
        <p:nvSpPr>
          <p:cNvPr id="400391" name="AutoShape 7"/>
          <p:cNvSpPr>
            <a:spLocks noChangeArrowheads="1"/>
          </p:cNvSpPr>
          <p:nvPr/>
        </p:nvSpPr>
        <p:spPr bwMode="auto">
          <a:xfrm>
            <a:off x="152400" y="4953000"/>
            <a:ext cx="4114800" cy="1828800"/>
          </a:xfrm>
          <a:prstGeom prst="wedgeRectCallout">
            <a:avLst>
              <a:gd name="adj1" fmla="val 111111"/>
              <a:gd name="adj2" fmla="val 8856"/>
            </a:avLst>
          </a:prstGeom>
          <a:solidFill>
            <a:srgbClr val="CCCCFF"/>
          </a:solidFill>
          <a:ln w="38100">
            <a:solidFill>
              <a:schemeClr val="tx1"/>
            </a:solidFill>
            <a:miter lim="800000"/>
            <a:headEnd/>
            <a:tailEnd/>
          </a:ln>
        </p:spPr>
        <p:txBody>
          <a:bodyPr/>
          <a:lstStyle/>
          <a:p>
            <a:pPr algn="ctr">
              <a:lnSpc>
                <a:spcPct val="80000"/>
              </a:lnSpc>
            </a:pPr>
            <a:r>
              <a:rPr kumimoji="1" lang="en-US" sz="3600"/>
              <a:t>Axis armies controlled northern Africa &amp; threatened the Suez Canal</a:t>
            </a:r>
          </a:p>
        </p:txBody>
      </p:sp>
      <p:sp>
        <p:nvSpPr>
          <p:cNvPr id="400392" name="AutoShape 8"/>
          <p:cNvSpPr>
            <a:spLocks noChangeArrowheads="1"/>
          </p:cNvSpPr>
          <p:nvPr/>
        </p:nvSpPr>
        <p:spPr bwMode="auto">
          <a:xfrm>
            <a:off x="6477000" y="3657600"/>
            <a:ext cx="2590800" cy="1371600"/>
          </a:xfrm>
          <a:prstGeom prst="wedgeRectCallout">
            <a:avLst>
              <a:gd name="adj1" fmla="val -37380"/>
              <a:gd name="adj2" fmla="val -191898"/>
            </a:avLst>
          </a:prstGeom>
          <a:solidFill>
            <a:srgbClr val="CCFFCC"/>
          </a:solidFill>
          <a:ln w="38100">
            <a:solidFill>
              <a:schemeClr val="tx1"/>
            </a:solidFill>
            <a:miter lim="800000"/>
            <a:headEnd/>
            <a:tailEnd/>
          </a:ln>
        </p:spPr>
        <p:txBody>
          <a:bodyPr/>
          <a:lstStyle/>
          <a:p>
            <a:pPr algn="ctr">
              <a:lnSpc>
                <a:spcPct val="80000"/>
              </a:lnSpc>
            </a:pPr>
            <a:r>
              <a:rPr kumimoji="1" lang="en-US" sz="3600"/>
              <a:t>Germany pressed into the USSR</a:t>
            </a:r>
          </a:p>
        </p:txBody>
      </p:sp>
    </p:spTree>
    <p:extLst>
      <p:ext uri="{BB962C8B-B14F-4D97-AF65-F5344CB8AC3E}">
        <p14:creationId xmlns:p14="http://schemas.microsoft.com/office/powerpoint/2010/main" val="20784333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00389"/>
                                        </p:tgtEl>
                                        <p:attrNameLst>
                                          <p:attrName>style.visibility</p:attrName>
                                        </p:attrNameLst>
                                      </p:cBhvr>
                                      <p:to>
                                        <p:strVal val="visible"/>
                                      </p:to>
                                    </p:set>
                                    <p:anim calcmode="lin" valueType="num">
                                      <p:cBhvr>
                                        <p:cTn id="7" dur="500" fill="hold"/>
                                        <p:tgtEl>
                                          <p:spTgt spid="400389"/>
                                        </p:tgtEl>
                                        <p:attrNameLst>
                                          <p:attrName>ppt_w</p:attrName>
                                        </p:attrNameLst>
                                      </p:cBhvr>
                                      <p:tavLst>
                                        <p:tav tm="0">
                                          <p:val>
                                            <p:fltVal val="0"/>
                                          </p:val>
                                        </p:tav>
                                        <p:tav tm="100000">
                                          <p:val>
                                            <p:strVal val="#ppt_w"/>
                                          </p:val>
                                        </p:tav>
                                      </p:tavLst>
                                    </p:anim>
                                    <p:anim calcmode="lin" valueType="num">
                                      <p:cBhvr>
                                        <p:cTn id="8" dur="500" fill="hold"/>
                                        <p:tgtEl>
                                          <p:spTgt spid="400389"/>
                                        </p:tgtEl>
                                        <p:attrNameLst>
                                          <p:attrName>ppt_h</p:attrName>
                                        </p:attrNameLst>
                                      </p:cBhvr>
                                      <p:tavLst>
                                        <p:tav tm="0">
                                          <p:val>
                                            <p:fltVal val="0"/>
                                          </p:val>
                                        </p:tav>
                                        <p:tav tm="100000">
                                          <p:val>
                                            <p:strVal val="#ppt_h"/>
                                          </p:val>
                                        </p:tav>
                                      </p:tavLst>
                                    </p:anim>
                                    <p:animEffect transition="in" filter="fade">
                                      <p:cBhvr>
                                        <p:cTn id="9" dur="500"/>
                                        <p:tgtEl>
                                          <p:spTgt spid="40038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00390"/>
                                        </p:tgtEl>
                                        <p:attrNameLst>
                                          <p:attrName>style.visibility</p:attrName>
                                        </p:attrNameLst>
                                      </p:cBhvr>
                                      <p:to>
                                        <p:strVal val="visible"/>
                                      </p:to>
                                    </p:set>
                                    <p:anim calcmode="lin" valueType="num">
                                      <p:cBhvr>
                                        <p:cTn id="14" dur="500" fill="hold"/>
                                        <p:tgtEl>
                                          <p:spTgt spid="400390"/>
                                        </p:tgtEl>
                                        <p:attrNameLst>
                                          <p:attrName>ppt_w</p:attrName>
                                        </p:attrNameLst>
                                      </p:cBhvr>
                                      <p:tavLst>
                                        <p:tav tm="0">
                                          <p:val>
                                            <p:fltVal val="0"/>
                                          </p:val>
                                        </p:tav>
                                        <p:tav tm="100000">
                                          <p:val>
                                            <p:strVal val="#ppt_w"/>
                                          </p:val>
                                        </p:tav>
                                      </p:tavLst>
                                    </p:anim>
                                    <p:anim calcmode="lin" valueType="num">
                                      <p:cBhvr>
                                        <p:cTn id="15" dur="500" fill="hold"/>
                                        <p:tgtEl>
                                          <p:spTgt spid="400390"/>
                                        </p:tgtEl>
                                        <p:attrNameLst>
                                          <p:attrName>ppt_h</p:attrName>
                                        </p:attrNameLst>
                                      </p:cBhvr>
                                      <p:tavLst>
                                        <p:tav tm="0">
                                          <p:val>
                                            <p:fltVal val="0"/>
                                          </p:val>
                                        </p:tav>
                                        <p:tav tm="100000">
                                          <p:val>
                                            <p:strVal val="#ppt_h"/>
                                          </p:val>
                                        </p:tav>
                                      </p:tavLst>
                                    </p:anim>
                                    <p:animEffect transition="in" filter="fade">
                                      <p:cBhvr>
                                        <p:cTn id="16" dur="500"/>
                                        <p:tgtEl>
                                          <p:spTgt spid="400390"/>
                                        </p:tgtEl>
                                      </p:cBhvr>
                                    </p:animEffect>
                                  </p:childTnLst>
                                </p:cTn>
                              </p:par>
                            </p:childTnLst>
                          </p:cTn>
                        </p:par>
                        <p:par>
                          <p:cTn id="17" fill="hold" nodeType="afterGroup">
                            <p:stCondLst>
                              <p:cond delay="500"/>
                            </p:stCondLst>
                            <p:childTnLst>
                              <p:par>
                                <p:cTn id="18" presetID="53" presetClass="entr" presetSubtype="0" fill="hold" grpId="0" nodeType="afterEffect">
                                  <p:stCondLst>
                                    <p:cond delay="0"/>
                                  </p:stCondLst>
                                  <p:childTnLst>
                                    <p:set>
                                      <p:cBhvr>
                                        <p:cTn id="19" dur="1" fill="hold">
                                          <p:stCondLst>
                                            <p:cond delay="0"/>
                                          </p:stCondLst>
                                        </p:cTn>
                                        <p:tgtEl>
                                          <p:spTgt spid="400391"/>
                                        </p:tgtEl>
                                        <p:attrNameLst>
                                          <p:attrName>style.visibility</p:attrName>
                                        </p:attrNameLst>
                                      </p:cBhvr>
                                      <p:to>
                                        <p:strVal val="visible"/>
                                      </p:to>
                                    </p:set>
                                    <p:anim calcmode="lin" valueType="num">
                                      <p:cBhvr>
                                        <p:cTn id="20" dur="500" fill="hold"/>
                                        <p:tgtEl>
                                          <p:spTgt spid="400391"/>
                                        </p:tgtEl>
                                        <p:attrNameLst>
                                          <p:attrName>ppt_w</p:attrName>
                                        </p:attrNameLst>
                                      </p:cBhvr>
                                      <p:tavLst>
                                        <p:tav tm="0">
                                          <p:val>
                                            <p:fltVal val="0"/>
                                          </p:val>
                                        </p:tav>
                                        <p:tav tm="100000">
                                          <p:val>
                                            <p:strVal val="#ppt_w"/>
                                          </p:val>
                                        </p:tav>
                                      </p:tavLst>
                                    </p:anim>
                                    <p:anim calcmode="lin" valueType="num">
                                      <p:cBhvr>
                                        <p:cTn id="21" dur="500" fill="hold"/>
                                        <p:tgtEl>
                                          <p:spTgt spid="400391"/>
                                        </p:tgtEl>
                                        <p:attrNameLst>
                                          <p:attrName>ppt_h</p:attrName>
                                        </p:attrNameLst>
                                      </p:cBhvr>
                                      <p:tavLst>
                                        <p:tav tm="0">
                                          <p:val>
                                            <p:fltVal val="0"/>
                                          </p:val>
                                        </p:tav>
                                        <p:tav tm="100000">
                                          <p:val>
                                            <p:strVal val="#ppt_h"/>
                                          </p:val>
                                        </p:tav>
                                      </p:tavLst>
                                    </p:anim>
                                    <p:animEffect transition="in" filter="fade">
                                      <p:cBhvr>
                                        <p:cTn id="22" dur="500"/>
                                        <p:tgtEl>
                                          <p:spTgt spid="400391"/>
                                        </p:tgtEl>
                                      </p:cBhvr>
                                    </p:animEffect>
                                  </p:childTnLst>
                                </p:cTn>
                              </p:par>
                            </p:childTnLst>
                          </p:cTn>
                        </p:par>
                        <p:par>
                          <p:cTn id="23" fill="hold" nodeType="afterGroup">
                            <p:stCondLst>
                              <p:cond delay="1000"/>
                            </p:stCondLst>
                            <p:childTnLst>
                              <p:par>
                                <p:cTn id="24" presetID="53" presetClass="entr" presetSubtype="0" fill="hold" grpId="0" nodeType="afterEffect">
                                  <p:stCondLst>
                                    <p:cond delay="0"/>
                                  </p:stCondLst>
                                  <p:childTnLst>
                                    <p:set>
                                      <p:cBhvr>
                                        <p:cTn id="25" dur="1" fill="hold">
                                          <p:stCondLst>
                                            <p:cond delay="0"/>
                                          </p:stCondLst>
                                        </p:cTn>
                                        <p:tgtEl>
                                          <p:spTgt spid="400392"/>
                                        </p:tgtEl>
                                        <p:attrNameLst>
                                          <p:attrName>style.visibility</p:attrName>
                                        </p:attrNameLst>
                                      </p:cBhvr>
                                      <p:to>
                                        <p:strVal val="visible"/>
                                      </p:to>
                                    </p:set>
                                    <p:anim calcmode="lin" valueType="num">
                                      <p:cBhvr>
                                        <p:cTn id="26" dur="500" fill="hold"/>
                                        <p:tgtEl>
                                          <p:spTgt spid="400392"/>
                                        </p:tgtEl>
                                        <p:attrNameLst>
                                          <p:attrName>ppt_w</p:attrName>
                                        </p:attrNameLst>
                                      </p:cBhvr>
                                      <p:tavLst>
                                        <p:tav tm="0">
                                          <p:val>
                                            <p:fltVal val="0"/>
                                          </p:val>
                                        </p:tav>
                                        <p:tav tm="100000">
                                          <p:val>
                                            <p:strVal val="#ppt_w"/>
                                          </p:val>
                                        </p:tav>
                                      </p:tavLst>
                                    </p:anim>
                                    <p:anim calcmode="lin" valueType="num">
                                      <p:cBhvr>
                                        <p:cTn id="27" dur="500" fill="hold"/>
                                        <p:tgtEl>
                                          <p:spTgt spid="400392"/>
                                        </p:tgtEl>
                                        <p:attrNameLst>
                                          <p:attrName>ppt_h</p:attrName>
                                        </p:attrNameLst>
                                      </p:cBhvr>
                                      <p:tavLst>
                                        <p:tav tm="0">
                                          <p:val>
                                            <p:fltVal val="0"/>
                                          </p:val>
                                        </p:tav>
                                        <p:tav tm="100000">
                                          <p:val>
                                            <p:strVal val="#ppt_h"/>
                                          </p:val>
                                        </p:tav>
                                      </p:tavLst>
                                    </p:anim>
                                    <p:animEffect transition="in" filter="fade">
                                      <p:cBhvr>
                                        <p:cTn id="28" dur="500"/>
                                        <p:tgtEl>
                                          <p:spTgt spid="4003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89" grpId="0" animBg="1"/>
      <p:bldP spid="400390" grpId="0" animBg="1"/>
      <p:bldP spid="400391" grpId="0" animBg="1"/>
      <p:bldP spid="40039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heme/theme1.xml><?xml version="1.0" encoding="utf-8"?>
<a:theme xmlns:a="http://schemas.openxmlformats.org/drawingml/2006/main" name="Brooks Design">
  <a:themeElements>
    <a:clrScheme name="Brooks Design 8">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fontScheme name="Brooks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Brooks Design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Brooks Desig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Brooks Desig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rooks Design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Brooks Design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Brooks Design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
      <a:clrScheme name="Brooks Design 7">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0000CC"/>
        </a:folHlink>
      </a:clrScheme>
      <a:clrMap bg1="lt1" tx1="dk1" bg2="lt2" tx2="dk2" accent1="accent1" accent2="accent2" accent3="accent3" accent4="accent4" accent5="accent5" accent6="accent6" hlink="hlink" folHlink="folHlink"/>
    </a:extraClrScheme>
    <a:extraClrScheme>
      <a:clrScheme name="Brooks Design 8">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TotalTime>
  <Words>847</Words>
  <Application>Microsoft Office PowerPoint</Application>
  <PresentationFormat>On-screen Show (4:3)</PresentationFormat>
  <Paragraphs>70</Paragraphs>
  <Slides>22</Slides>
  <Notes>8</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Brooks Design</vt:lpstr>
      <vt:lpstr>PowerPoint Presentation</vt:lpstr>
      <vt:lpstr>Quick World War 2 Review</vt:lpstr>
      <vt:lpstr>Quick World War 2 Review</vt:lpstr>
      <vt:lpstr>Quick World War 2 Review</vt:lpstr>
      <vt:lpstr>Quick World War 2 Review</vt:lpstr>
      <vt:lpstr>Quick World War 2 Review</vt:lpstr>
      <vt:lpstr>Quick World War 2 Review</vt:lpstr>
      <vt:lpstr>PowerPoint Presentation</vt:lpstr>
      <vt:lpstr>PowerPoint Presentation</vt:lpstr>
      <vt:lpstr>PowerPoint Presentation</vt:lpstr>
      <vt:lpstr>Fighting on the European Battlefront:  U.S. Military Strategy in Early 1942</vt:lpstr>
      <vt:lpstr>Fighting on the European Battlefront:  U.S. Military Strategy in Early 1942</vt:lpstr>
      <vt:lpstr>PowerPoint Presentation</vt:lpstr>
      <vt:lpstr>Fighting on the European Battlefront:  Fighting in Europe, 1942-1943</vt:lpstr>
      <vt:lpstr>Fighting on the European Battlefront:  Fighting in Europe, 1942-1943</vt:lpstr>
      <vt:lpstr>PowerPoint Presentation</vt:lpstr>
      <vt:lpstr>Fighting on the European Battlefront:  Winning the War in Europe, 1944-1945</vt:lpstr>
      <vt:lpstr>Fighting on the European Battlefront:  Winning the War in Europe, 1944-1945</vt:lpstr>
      <vt:lpstr>PowerPoint Presentation</vt:lpstr>
      <vt:lpstr>Fighting on the European Battlefront:  Winning the War in Europe, 1944-1945</vt:lpstr>
      <vt:lpstr>PowerPoint Presentation</vt:lpstr>
      <vt:lpstr>The United States &amp; the Holocaust</vt:lpstr>
    </vt:vector>
  </TitlesOfParts>
  <Company>Gwinnett County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Robins, Hadley</dc:creator>
  <cp:lastModifiedBy>Stratemeyer, Matthew</cp:lastModifiedBy>
  <cp:revision>5</cp:revision>
  <dcterms:created xsi:type="dcterms:W3CDTF">2014-10-31T16:46:30Z</dcterms:created>
  <dcterms:modified xsi:type="dcterms:W3CDTF">2014-11-06T12:02:38Z</dcterms:modified>
</cp:coreProperties>
</file>